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19131"/>
            <a:ext cx="9144000" cy="646331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algn="ctr">
              <a:defRPr sz="4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1237"/>
            <a:ext cx="9144000" cy="504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6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6275" y="22390"/>
            <a:ext cx="1038618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CA7E4D16-7916-4453-83D7-8592E8B78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" y="550211"/>
            <a:ext cx="11452860" cy="0"/>
          </a:xfrm>
          <a:prstGeom prst="line">
            <a:avLst/>
          </a:prstGeom>
          <a:noFill/>
          <a:ln w="25400">
            <a:solidFill>
              <a:srgbClr val="223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32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1" descr="m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" y="0"/>
            <a:ext cx="675846" cy="8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6704112"/>
            <a:ext cx="36131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Copyright </a:t>
            </a:r>
            <a:r>
              <a:rPr lang="en-US" altLang="ja-JP" sz="10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© 2024 </a:t>
            </a:r>
            <a:r>
              <a:rPr lang="en-US" altLang="ja-JP" sz="1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JFE Steel Corporation. All Rights Reserved. </a:t>
            </a:r>
          </a:p>
        </p:txBody>
      </p:sp>
      <p:sp>
        <p:nvSpPr>
          <p:cNvPr id="14" name="テキスト ボックス 32"/>
          <p:cNvSpPr txBox="1">
            <a:spLocks noChangeArrowheads="1"/>
          </p:cNvSpPr>
          <p:nvPr/>
        </p:nvSpPr>
        <p:spPr bwMode="auto">
          <a:xfrm>
            <a:off x="11161486" y="0"/>
            <a:ext cx="1030513" cy="19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18000" rIns="36000" bIns="180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CONFIDENTIAL</a:t>
            </a:r>
          </a:p>
        </p:txBody>
      </p:sp>
      <p:sp>
        <p:nvSpPr>
          <p:cNvPr id="7" name="スライド番号プレースホルダー 5"/>
          <p:cNvSpPr txBox="1">
            <a:spLocks/>
          </p:cNvSpPr>
          <p:nvPr/>
        </p:nvSpPr>
        <p:spPr>
          <a:xfrm>
            <a:off x="11817350" y="6569853"/>
            <a:ext cx="374650" cy="288147"/>
          </a:xfrm>
          <a:prstGeom prst="rect">
            <a:avLst/>
          </a:prstGeom>
        </p:spPr>
        <p:txBody>
          <a:bodyPr wrap="square" lIns="36000" tIns="36000" rIns="36000" bIns="36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71CC58-2CB1-4155-9A8C-80A85BE16E45}" type="slidenum">
              <a:rPr lang="ja-JP" altLang="en-US" sz="14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pPr algn="ctr"/>
              <a:t>‹#›</a:t>
            </a:fld>
            <a:endParaRPr lang="ja-JP" altLang="en-US" sz="1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1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558BF-BBA1-4FBD-B928-C940FB27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棒線サブセンターへの行き方</a:t>
            </a:r>
          </a:p>
        </p:txBody>
      </p:sp>
      <p:pic>
        <p:nvPicPr>
          <p:cNvPr id="4" name="図 3" descr="ダイアグラム, 概略図&#10;&#10;自動的に生成された説明">
            <a:extLst>
              <a:ext uri="{FF2B5EF4-FFF2-40B4-BE49-F238E27FC236}">
                <a16:creationId xmlns:a16="http://schemas.microsoft.com/office/drawing/2014/main" id="{FDCBE7F1-DFDD-9D02-0A65-B190160CA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9425" r="17951" b="15676"/>
          <a:stretch/>
        </p:blipFill>
        <p:spPr>
          <a:xfrm>
            <a:off x="1759538" y="711136"/>
            <a:ext cx="7102366" cy="569107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31DC31-2B72-5C87-0784-E62D5DF5E613}"/>
              </a:ext>
            </a:extLst>
          </p:cNvPr>
          <p:cNvSpPr/>
          <p:nvPr/>
        </p:nvSpPr>
        <p:spPr>
          <a:xfrm>
            <a:off x="4885206" y="5844791"/>
            <a:ext cx="403958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050" b="1">
                <a:solidFill>
                  <a:schemeClr val="tx1"/>
                </a:solidFill>
              </a:rPr>
              <a:t>守衛室</a:t>
            </a:r>
            <a:endParaRPr kumimoji="1" lang="ja-JP" altLang="en-US" sz="1050" b="1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C262ED-D125-1DEF-DDC7-A4B1E8E64B75}"/>
              </a:ext>
            </a:extLst>
          </p:cNvPr>
          <p:cNvSpPr/>
          <p:nvPr/>
        </p:nvSpPr>
        <p:spPr>
          <a:xfrm>
            <a:off x="4714508" y="5611695"/>
            <a:ext cx="538609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050" b="1">
                <a:solidFill>
                  <a:schemeClr val="tx1"/>
                </a:solidFill>
              </a:rPr>
              <a:t>総合サブ</a:t>
            </a:r>
            <a:endParaRPr kumimoji="1" lang="ja-JP" altLang="en-US" sz="1050" b="1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81B075-866A-A6D9-6785-59FE9C6A69D4}"/>
              </a:ext>
            </a:extLst>
          </p:cNvPr>
          <p:cNvSpPr/>
          <p:nvPr/>
        </p:nvSpPr>
        <p:spPr>
          <a:xfrm>
            <a:off x="5496153" y="5637042"/>
            <a:ext cx="403958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050" b="1">
                <a:solidFill>
                  <a:schemeClr val="tx1"/>
                </a:solidFill>
              </a:rPr>
              <a:t>管理棟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F294D6-9A0E-951A-7288-B881FD1159C5}"/>
              </a:ext>
            </a:extLst>
          </p:cNvPr>
          <p:cNvSpPr/>
          <p:nvPr/>
        </p:nvSpPr>
        <p:spPr>
          <a:xfrm>
            <a:off x="3568278" y="3090679"/>
            <a:ext cx="538609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050" b="1">
                <a:solidFill>
                  <a:schemeClr val="tx1"/>
                </a:solidFill>
              </a:rPr>
              <a:t>棒線サブ</a:t>
            </a:r>
            <a:endParaRPr kumimoji="1" lang="ja-JP" altLang="en-US" sz="1050" b="1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13B3598-1236-99AD-62B7-3A0F1DC9A472}"/>
              </a:ext>
            </a:extLst>
          </p:cNvPr>
          <p:cNvSpPr/>
          <p:nvPr/>
        </p:nvSpPr>
        <p:spPr>
          <a:xfrm>
            <a:off x="1838627" y="3021429"/>
            <a:ext cx="403958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050" b="1">
                <a:solidFill>
                  <a:schemeClr val="tx1"/>
                </a:solidFill>
              </a:rPr>
              <a:t>駐車場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23DA8E-3B56-0B85-7C94-D43A52C3947A}"/>
              </a:ext>
            </a:extLst>
          </p:cNvPr>
          <p:cNvSpPr/>
          <p:nvPr/>
        </p:nvSpPr>
        <p:spPr>
          <a:xfrm>
            <a:off x="1838626" y="3196410"/>
            <a:ext cx="403958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050" b="1">
                <a:solidFill>
                  <a:schemeClr val="tx1"/>
                </a:solidFill>
              </a:rPr>
              <a:t>ハウス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569562-EEE9-41E7-D286-B7747AF2FE75}"/>
              </a:ext>
            </a:extLst>
          </p:cNvPr>
          <p:cNvCxnSpPr>
            <a:cxnSpLocks/>
          </p:cNvCxnSpPr>
          <p:nvPr/>
        </p:nvCxnSpPr>
        <p:spPr>
          <a:xfrm flipV="1">
            <a:off x="5327650" y="5498542"/>
            <a:ext cx="0" cy="4962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EF9C81E-ECF9-9E3B-3D31-773F57C091C2}"/>
              </a:ext>
            </a:extLst>
          </p:cNvPr>
          <p:cNvCxnSpPr>
            <a:cxnSpLocks/>
          </p:cNvCxnSpPr>
          <p:nvPr/>
        </p:nvCxnSpPr>
        <p:spPr>
          <a:xfrm flipH="1">
            <a:off x="5328157" y="5540375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033DAA1-DF06-C3A1-AB48-9E3792E99A63}"/>
              </a:ext>
            </a:extLst>
          </p:cNvPr>
          <p:cNvCxnSpPr>
            <a:cxnSpLocks/>
          </p:cNvCxnSpPr>
          <p:nvPr/>
        </p:nvCxnSpPr>
        <p:spPr>
          <a:xfrm flipH="1">
            <a:off x="3213100" y="5540375"/>
            <a:ext cx="2089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09B54DE-342D-477C-5C5E-037A5028CA3B}"/>
              </a:ext>
            </a:extLst>
          </p:cNvPr>
          <p:cNvCxnSpPr>
            <a:cxnSpLocks/>
          </p:cNvCxnSpPr>
          <p:nvPr/>
        </p:nvCxnSpPr>
        <p:spPr>
          <a:xfrm flipV="1">
            <a:off x="4064000" y="3346450"/>
            <a:ext cx="0" cy="219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261887C-4CDB-7847-98AD-2B0FBC30B71A}"/>
              </a:ext>
            </a:extLst>
          </p:cNvPr>
          <p:cNvCxnSpPr>
            <a:cxnSpLocks/>
          </p:cNvCxnSpPr>
          <p:nvPr/>
        </p:nvCxnSpPr>
        <p:spPr>
          <a:xfrm flipV="1">
            <a:off x="3213100" y="4371975"/>
            <a:ext cx="0" cy="11265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787F196-0D3C-4944-58FA-2C0EF554B4D2}"/>
              </a:ext>
            </a:extLst>
          </p:cNvPr>
          <p:cNvCxnSpPr>
            <a:cxnSpLocks/>
          </p:cNvCxnSpPr>
          <p:nvPr/>
        </p:nvCxnSpPr>
        <p:spPr>
          <a:xfrm flipV="1">
            <a:off x="2870200" y="2708275"/>
            <a:ext cx="0" cy="1663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CC5A24C-103E-E25D-37B7-1A8E5276A19C}"/>
              </a:ext>
            </a:extLst>
          </p:cNvPr>
          <p:cNvCxnSpPr>
            <a:cxnSpLocks/>
          </p:cNvCxnSpPr>
          <p:nvPr/>
        </p:nvCxnSpPr>
        <p:spPr>
          <a:xfrm flipH="1">
            <a:off x="2870200" y="4371975"/>
            <a:ext cx="342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>
            <a:extLst>
              <a:ext uri="{FF2B5EF4-FFF2-40B4-BE49-F238E27FC236}">
                <a16:creationId xmlns:a16="http://schemas.microsoft.com/office/drawing/2014/main" id="{690A3486-7608-835F-08D1-F2FB8FC791BE}"/>
              </a:ext>
            </a:extLst>
          </p:cNvPr>
          <p:cNvCxnSpPr>
            <a:cxnSpLocks/>
          </p:cNvCxnSpPr>
          <p:nvPr/>
        </p:nvCxnSpPr>
        <p:spPr>
          <a:xfrm>
            <a:off x="1508125" y="2708275"/>
            <a:ext cx="1362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直線コネクタ 1031">
            <a:extLst>
              <a:ext uri="{FF2B5EF4-FFF2-40B4-BE49-F238E27FC236}">
                <a16:creationId xmlns:a16="http://schemas.microsoft.com/office/drawing/2014/main" id="{5643E75B-AD8F-0EBD-7D11-CE6C2C97A105}"/>
              </a:ext>
            </a:extLst>
          </p:cNvPr>
          <p:cNvCxnSpPr>
            <a:cxnSpLocks/>
          </p:cNvCxnSpPr>
          <p:nvPr/>
        </p:nvCxnSpPr>
        <p:spPr>
          <a:xfrm>
            <a:off x="1508125" y="2689127"/>
            <a:ext cx="0" cy="5515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正方形/長方形 1035">
            <a:extLst>
              <a:ext uri="{FF2B5EF4-FFF2-40B4-BE49-F238E27FC236}">
                <a16:creationId xmlns:a16="http://schemas.microsoft.com/office/drawing/2014/main" id="{DE8B25CB-6291-6514-DCF4-DB45FB5BB6C9}"/>
              </a:ext>
            </a:extLst>
          </p:cNvPr>
          <p:cNvSpPr/>
          <p:nvPr/>
        </p:nvSpPr>
        <p:spPr>
          <a:xfrm>
            <a:off x="2647508" y="4420005"/>
            <a:ext cx="538609" cy="1615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050" b="1">
                <a:solidFill>
                  <a:schemeClr val="tx1"/>
                </a:solidFill>
              </a:rPr>
              <a:t>ガソスタ</a:t>
            </a:r>
          </a:p>
        </p:txBody>
      </p:sp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1F5884E7-F1C3-F764-4937-20196EB8BCB9}"/>
              </a:ext>
            </a:extLst>
          </p:cNvPr>
          <p:cNvSpPr/>
          <p:nvPr/>
        </p:nvSpPr>
        <p:spPr>
          <a:xfrm>
            <a:off x="75709" y="4489971"/>
            <a:ext cx="197490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kumimoji="1" lang="ja-JP" altLang="en-US" sz="1400" b="1">
                <a:solidFill>
                  <a:schemeClr val="tx1"/>
                </a:solidFill>
              </a:rPr>
              <a:t>道路に穴が多いので注意</a:t>
            </a:r>
            <a:endParaRPr kumimoji="1"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（特にガソスタより奥）</a:t>
            </a:r>
            <a:endParaRPr kumimoji="1" lang="en-US" altLang="ja-JP" sz="1400" b="1">
              <a:solidFill>
                <a:schemeClr val="tx1"/>
              </a:solidFill>
            </a:endParaRPr>
          </a:p>
        </p:txBody>
      </p:sp>
      <p:sp>
        <p:nvSpPr>
          <p:cNvPr id="1038" name="正方形/長方形 1037">
            <a:extLst>
              <a:ext uri="{FF2B5EF4-FFF2-40B4-BE49-F238E27FC236}">
                <a16:creationId xmlns:a16="http://schemas.microsoft.com/office/drawing/2014/main" id="{6C7B1E54-AFBD-FF84-0B77-CD5D7C7BA4BB}"/>
              </a:ext>
            </a:extLst>
          </p:cNvPr>
          <p:cNvSpPr/>
          <p:nvPr/>
        </p:nvSpPr>
        <p:spPr>
          <a:xfrm>
            <a:off x="75711" y="5208417"/>
            <a:ext cx="1795363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</a:rPr>
              <a:t>赤字の道なら一通なし</a:t>
            </a:r>
          </a:p>
        </p:txBody>
      </p:sp>
      <p:sp>
        <p:nvSpPr>
          <p:cNvPr id="1039" name="正方形/長方形 1038">
            <a:extLst>
              <a:ext uri="{FF2B5EF4-FFF2-40B4-BE49-F238E27FC236}">
                <a16:creationId xmlns:a16="http://schemas.microsoft.com/office/drawing/2014/main" id="{CC5634FE-CA60-C88E-04EE-AF23E7D51338}"/>
              </a:ext>
            </a:extLst>
          </p:cNvPr>
          <p:cNvSpPr/>
          <p:nvPr/>
        </p:nvSpPr>
        <p:spPr>
          <a:xfrm>
            <a:off x="3497816" y="2854319"/>
            <a:ext cx="718145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入構教育</a:t>
            </a:r>
          </a:p>
        </p:txBody>
      </p:sp>
      <p:sp>
        <p:nvSpPr>
          <p:cNvPr id="1040" name="正方形/長方形 1039">
            <a:extLst>
              <a:ext uri="{FF2B5EF4-FFF2-40B4-BE49-F238E27FC236}">
                <a16:creationId xmlns:a16="http://schemas.microsoft.com/office/drawing/2014/main" id="{2DDE386D-FDA2-4F29-A2E0-24D8F8EA4E73}"/>
              </a:ext>
            </a:extLst>
          </p:cNvPr>
          <p:cNvSpPr/>
          <p:nvPr/>
        </p:nvSpPr>
        <p:spPr>
          <a:xfrm>
            <a:off x="1358896" y="3276776"/>
            <a:ext cx="359073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詰所</a:t>
            </a:r>
          </a:p>
        </p:txBody>
      </p:sp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284F172F-93D0-499C-CBF3-476113037DD1}"/>
              </a:ext>
            </a:extLst>
          </p:cNvPr>
          <p:cNvSpPr/>
          <p:nvPr/>
        </p:nvSpPr>
        <p:spPr>
          <a:xfrm>
            <a:off x="5377460" y="5931420"/>
            <a:ext cx="359073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ja-JP" altLang="en-US" sz="1400" b="1">
                <a:solidFill>
                  <a:schemeClr val="tx1"/>
                </a:solidFill>
              </a:rPr>
              <a:t>正門</a:t>
            </a:r>
          </a:p>
        </p:txBody>
      </p:sp>
      <p:sp>
        <p:nvSpPr>
          <p:cNvPr id="1042" name="正方形/長方形 1041">
            <a:extLst>
              <a:ext uri="{FF2B5EF4-FFF2-40B4-BE49-F238E27FC236}">
                <a16:creationId xmlns:a16="http://schemas.microsoft.com/office/drawing/2014/main" id="{714BE0FC-EA53-22AA-74A7-0C07670781B4}"/>
              </a:ext>
            </a:extLst>
          </p:cNvPr>
          <p:cNvSpPr/>
          <p:nvPr/>
        </p:nvSpPr>
        <p:spPr>
          <a:xfrm>
            <a:off x="8996170" y="3558231"/>
            <a:ext cx="2333972" cy="8617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</a:rPr>
              <a:t>工事用車両表示があれば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車内から守衛に見せるだけで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車内の全員が正門を通過可能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帰りも同じ</a:t>
            </a:r>
          </a:p>
        </p:txBody>
      </p:sp>
      <p:pic>
        <p:nvPicPr>
          <p:cNvPr id="1044" name="図 1043">
            <a:extLst>
              <a:ext uri="{FF2B5EF4-FFF2-40B4-BE49-F238E27FC236}">
                <a16:creationId xmlns:a16="http://schemas.microsoft.com/office/drawing/2014/main" id="{A14D8E0D-DAC6-6E3C-FD86-84069993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401" y="1738000"/>
            <a:ext cx="2668121" cy="1691000"/>
          </a:xfrm>
          <a:prstGeom prst="rect">
            <a:avLst/>
          </a:prstGeom>
        </p:spPr>
      </p:pic>
      <p:sp>
        <p:nvSpPr>
          <p:cNvPr id="1045" name="正方形/長方形 1044">
            <a:extLst>
              <a:ext uri="{FF2B5EF4-FFF2-40B4-BE49-F238E27FC236}">
                <a16:creationId xmlns:a16="http://schemas.microsoft.com/office/drawing/2014/main" id="{26D919F8-1F4C-3191-DCB1-B8D03F91620D}"/>
              </a:ext>
            </a:extLst>
          </p:cNvPr>
          <p:cNvSpPr/>
          <p:nvPr/>
        </p:nvSpPr>
        <p:spPr>
          <a:xfrm>
            <a:off x="8996170" y="4647436"/>
            <a:ext cx="2513509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</a:rPr>
              <a:t>無い場合は守衛室に立ち寄り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名簿に名前を書いて入構する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また車両の一時許可書を貰える</a:t>
            </a:r>
          </a:p>
        </p:txBody>
      </p:sp>
      <p:sp>
        <p:nvSpPr>
          <p:cNvPr id="1047" name="正方形/長方形 1046">
            <a:extLst>
              <a:ext uri="{FF2B5EF4-FFF2-40B4-BE49-F238E27FC236}">
                <a16:creationId xmlns:a16="http://schemas.microsoft.com/office/drawing/2014/main" id="{38DACC7C-777C-5859-6864-E26D4E3DE191}"/>
              </a:ext>
            </a:extLst>
          </p:cNvPr>
          <p:cNvSpPr/>
          <p:nvPr/>
        </p:nvSpPr>
        <p:spPr>
          <a:xfrm>
            <a:off x="8996170" y="5521198"/>
            <a:ext cx="2154436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ja-JP" altLang="en-US" sz="1400" b="1">
                <a:solidFill>
                  <a:schemeClr val="tx1"/>
                </a:solidFill>
              </a:rPr>
              <a:t>車両の許可証は</a:t>
            </a:r>
            <a:endParaRPr lang="en-US" altLang="ja-JP" sz="1400" b="1">
              <a:solidFill>
                <a:schemeClr val="tx1"/>
              </a:solidFill>
            </a:endParaRPr>
          </a:p>
          <a:p>
            <a:r>
              <a:rPr lang="ja-JP" altLang="en-US" sz="1400" b="1">
                <a:solidFill>
                  <a:schemeClr val="tx1"/>
                </a:solidFill>
              </a:rPr>
              <a:t>ダッシュボードに掲示する</a:t>
            </a:r>
          </a:p>
        </p:txBody>
      </p:sp>
    </p:spTree>
    <p:extLst>
      <p:ext uri="{BB962C8B-B14F-4D97-AF65-F5344CB8AC3E}">
        <p14:creationId xmlns:p14="http://schemas.microsoft.com/office/powerpoint/2010/main" val="209956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DC5D6-AE3F-A525-6B57-CAE9DFD1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75" y="22390"/>
            <a:ext cx="10386181" cy="483209"/>
          </a:xfrm>
        </p:spPr>
        <p:txBody>
          <a:bodyPr/>
          <a:lstStyle/>
          <a:p>
            <a:r>
              <a:rPr kumimoji="1" lang="ja-JP" altLang="en-US"/>
              <a:t>仮設ハウス用地の貸与</a:t>
            </a:r>
          </a:p>
        </p:txBody>
      </p:sp>
      <p:pic>
        <p:nvPicPr>
          <p:cNvPr id="4" name="図 3" descr="屋内, テーブル, カウンター, 座る が含まれている画像&#10;&#10;自動的に生成された説明">
            <a:extLst>
              <a:ext uri="{FF2B5EF4-FFF2-40B4-BE49-F238E27FC236}">
                <a16:creationId xmlns:a16="http://schemas.microsoft.com/office/drawing/2014/main" id="{707F3A83-7761-8A21-92EB-112D0381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5" y="734012"/>
            <a:ext cx="6982799" cy="5229955"/>
          </a:xfrm>
          <a:prstGeom prst="rect">
            <a:avLst/>
          </a:prstGeom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65D84C9-C4D2-F64A-3116-F36DF70FDD16}"/>
              </a:ext>
            </a:extLst>
          </p:cNvPr>
          <p:cNvSpPr/>
          <p:nvPr/>
        </p:nvSpPr>
        <p:spPr>
          <a:xfrm>
            <a:off x="3822385" y="3497580"/>
            <a:ext cx="3695700" cy="2179320"/>
          </a:xfrm>
          <a:custGeom>
            <a:avLst/>
            <a:gdLst>
              <a:gd name="connsiteX0" fmla="*/ 1211580 w 3695700"/>
              <a:gd name="connsiteY0" fmla="*/ 0 h 2179320"/>
              <a:gd name="connsiteX1" fmla="*/ 0 w 3695700"/>
              <a:gd name="connsiteY1" fmla="*/ 1135380 h 2179320"/>
              <a:gd name="connsiteX2" fmla="*/ 2788920 w 3695700"/>
              <a:gd name="connsiteY2" fmla="*/ 2179320 h 2179320"/>
              <a:gd name="connsiteX3" fmla="*/ 3695700 w 3695700"/>
              <a:gd name="connsiteY3" fmla="*/ 762000 h 2179320"/>
              <a:gd name="connsiteX4" fmla="*/ 1211580 w 3695700"/>
              <a:gd name="connsiteY4" fmla="*/ 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2179320">
                <a:moveTo>
                  <a:pt x="1211580" y="0"/>
                </a:moveTo>
                <a:lnTo>
                  <a:pt x="0" y="1135380"/>
                </a:lnTo>
                <a:lnTo>
                  <a:pt x="2788920" y="2179320"/>
                </a:lnTo>
                <a:lnTo>
                  <a:pt x="3695700" y="762000"/>
                </a:lnTo>
                <a:lnTo>
                  <a:pt x="12115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3D1B32-44A5-9669-98E3-6DB22D7F13D4}"/>
              </a:ext>
            </a:extLst>
          </p:cNvPr>
          <p:cNvCxnSpPr>
            <a:cxnSpLocks/>
          </p:cNvCxnSpPr>
          <p:nvPr/>
        </p:nvCxnSpPr>
        <p:spPr>
          <a:xfrm flipH="1">
            <a:off x="5032273" y="3870958"/>
            <a:ext cx="1017695" cy="1158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屋外, 板, 砂浜, 水 が含まれている画像&#10;&#10;自動的に生成された説明">
            <a:extLst>
              <a:ext uri="{FF2B5EF4-FFF2-40B4-BE49-F238E27FC236}">
                <a16:creationId xmlns:a16="http://schemas.microsoft.com/office/drawing/2014/main" id="{C62955ED-22DA-E1A1-D232-00F1D6E4CE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945" y="680084"/>
            <a:ext cx="3268980" cy="245173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300AC6-F22C-E0D6-887C-95A2F7F89CEC}"/>
              </a:ext>
            </a:extLst>
          </p:cNvPr>
          <p:cNvSpPr txBox="1"/>
          <p:nvPr/>
        </p:nvSpPr>
        <p:spPr>
          <a:xfrm rot="18719314">
            <a:off x="5426572" y="429619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FF0000"/>
                </a:solidFill>
                <a:latin typeface="+mn-ea"/>
                <a:ea typeface="+mn-ea"/>
              </a:rPr>
              <a:t>コーン</a:t>
            </a:r>
            <a:endParaRPr kumimoji="1" lang="ja-JP" altLang="en-US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5476A9ED-96E7-B5D6-731D-9C700FE0DE39}"/>
              </a:ext>
            </a:extLst>
          </p:cNvPr>
          <p:cNvSpPr/>
          <p:nvPr/>
        </p:nvSpPr>
        <p:spPr>
          <a:xfrm>
            <a:off x="4319943" y="4078333"/>
            <a:ext cx="251460" cy="219347"/>
          </a:xfrm>
          <a:prstGeom prst="ellipse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DB14D9-1F5B-619C-EDF5-241F47365507}"/>
              </a:ext>
            </a:extLst>
          </p:cNvPr>
          <p:cNvSpPr txBox="1"/>
          <p:nvPr/>
        </p:nvSpPr>
        <p:spPr>
          <a:xfrm>
            <a:off x="7780156" y="3309382"/>
            <a:ext cx="39324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+mn-ea"/>
                <a:ea typeface="+mn-ea"/>
              </a:rPr>
              <a:t>占有期間：</a:t>
            </a:r>
            <a:r>
              <a:rPr lang="en-US" altLang="ja-JP">
                <a:latin typeface="+mn-ea"/>
              </a:rPr>
              <a:t>10/15(</a:t>
            </a:r>
            <a:r>
              <a:rPr lang="ja-JP" altLang="en-US">
                <a:latin typeface="+mn-ea"/>
              </a:rPr>
              <a:t>火</a:t>
            </a:r>
            <a:r>
              <a:rPr lang="en-US" altLang="ja-JP">
                <a:latin typeface="+mn-ea"/>
              </a:rPr>
              <a:t>)</a:t>
            </a:r>
            <a:r>
              <a:rPr lang="ja-JP" altLang="en-US">
                <a:latin typeface="+mn-ea"/>
              </a:rPr>
              <a:t>～</a:t>
            </a:r>
            <a:r>
              <a:rPr lang="en-US" altLang="ja-JP">
                <a:latin typeface="+mn-ea"/>
              </a:rPr>
              <a:t>31(</a:t>
            </a:r>
            <a:r>
              <a:rPr lang="ja-JP" altLang="en-US">
                <a:latin typeface="+mn-ea"/>
              </a:rPr>
              <a:t>木</a:t>
            </a:r>
            <a:r>
              <a:rPr lang="en-US" altLang="ja-JP">
                <a:latin typeface="+mn-ea"/>
              </a:rPr>
              <a:t>)</a:t>
            </a:r>
          </a:p>
          <a:p>
            <a:endParaRPr kumimoji="1" lang="en-US" altLang="ja-JP">
              <a:latin typeface="+mn-ea"/>
              <a:ea typeface="+mn-ea"/>
            </a:endParaRPr>
          </a:p>
          <a:p>
            <a:r>
              <a:rPr lang="ja-JP" altLang="en-US">
                <a:latin typeface="+mn-ea"/>
              </a:rPr>
              <a:t>占有場所：</a:t>
            </a:r>
            <a:r>
              <a:rPr lang="en-US" altLang="ja-JP">
                <a:latin typeface="+mn-ea"/>
              </a:rPr>
              <a:t>15</a:t>
            </a:r>
            <a:r>
              <a:rPr lang="ja-JP" altLang="en-US">
                <a:latin typeface="+mn-ea"/>
              </a:rPr>
              <a:t>ｍ</a:t>
            </a:r>
            <a:r>
              <a:rPr lang="en-US" altLang="ja-JP">
                <a:latin typeface="+mn-ea"/>
              </a:rPr>
              <a:t>×30m</a:t>
            </a:r>
            <a:r>
              <a:rPr lang="ja-JP" altLang="en-US">
                <a:latin typeface="+mn-ea"/>
              </a:rPr>
              <a:t>（左図）</a:t>
            </a:r>
            <a:endParaRPr lang="en-US" altLang="ja-JP">
              <a:latin typeface="+mn-ea"/>
            </a:endParaRPr>
          </a:p>
          <a:p>
            <a:r>
              <a:rPr lang="ja-JP" altLang="en-US">
                <a:latin typeface="+mn-ea"/>
              </a:rPr>
              <a:t>　　　　　→</a:t>
            </a:r>
            <a:r>
              <a:rPr lang="en-US" altLang="ja-JP">
                <a:latin typeface="+mn-ea"/>
              </a:rPr>
              <a:t>450m</a:t>
            </a:r>
            <a:r>
              <a:rPr lang="en-US" altLang="ja-JP" baseline="30000">
                <a:latin typeface="+mn-ea"/>
              </a:rPr>
              <a:t>2</a:t>
            </a:r>
            <a:endParaRPr lang="en-US" altLang="ja-JP">
              <a:latin typeface="+mn-ea"/>
            </a:endParaRPr>
          </a:p>
          <a:p>
            <a:endParaRPr kumimoji="1" lang="en-US" altLang="ja-JP">
              <a:latin typeface="+mn-ea"/>
              <a:ea typeface="+mn-ea"/>
            </a:endParaRPr>
          </a:p>
          <a:p>
            <a:r>
              <a:rPr kumimoji="1" lang="ja-JP" altLang="en-US">
                <a:latin typeface="+mn-ea"/>
                <a:ea typeface="+mn-ea"/>
              </a:rPr>
              <a:t>使用用途：</a:t>
            </a:r>
            <a:r>
              <a:rPr lang="ja-JP" altLang="en-US">
                <a:latin typeface="+mn-ea"/>
              </a:rPr>
              <a:t>仮設ハウス</a:t>
            </a:r>
            <a:r>
              <a:rPr lang="en-US" altLang="ja-JP">
                <a:latin typeface="+mn-ea"/>
              </a:rPr>
              <a:t>(5.0m×5.6m)</a:t>
            </a:r>
          </a:p>
          <a:p>
            <a:r>
              <a:rPr lang="ja-JP" altLang="en-US">
                <a:latin typeface="+mn-ea"/>
              </a:rPr>
              <a:t>　　　　　→</a:t>
            </a:r>
            <a:r>
              <a:rPr lang="en-US" altLang="ja-JP">
                <a:latin typeface="+mn-ea"/>
              </a:rPr>
              <a:t>28m</a:t>
            </a:r>
            <a:r>
              <a:rPr lang="en-US" altLang="ja-JP" baseline="30000">
                <a:latin typeface="+mn-ea"/>
              </a:rPr>
              <a:t>2</a:t>
            </a:r>
          </a:p>
          <a:p>
            <a:r>
              <a:rPr lang="ja-JP" altLang="en-US">
                <a:latin typeface="+mn-ea"/>
              </a:rPr>
              <a:t>　　　　　</a:t>
            </a:r>
            <a:r>
              <a:rPr kumimoji="1" lang="ja-JP" altLang="en-US">
                <a:latin typeface="+mn-ea"/>
                <a:ea typeface="+mn-ea"/>
              </a:rPr>
              <a:t>車両</a:t>
            </a:r>
            <a:r>
              <a:rPr kumimoji="1" lang="en-US" altLang="ja-JP">
                <a:latin typeface="+mn-ea"/>
                <a:ea typeface="+mn-ea"/>
              </a:rPr>
              <a:t>13</a:t>
            </a:r>
            <a:r>
              <a:rPr kumimoji="1" lang="ja-JP" altLang="en-US">
                <a:latin typeface="+mn-ea"/>
                <a:ea typeface="+mn-ea"/>
              </a:rPr>
              <a:t>台</a:t>
            </a:r>
            <a:r>
              <a:rPr lang="ja-JP" altLang="en-US">
                <a:latin typeface="+mn-ea"/>
              </a:rPr>
              <a:t>（</a:t>
            </a:r>
            <a:r>
              <a:rPr lang="en-US" altLang="ja-JP">
                <a:latin typeface="+mn-ea"/>
              </a:rPr>
              <a:t>15m</a:t>
            </a:r>
            <a:r>
              <a:rPr lang="en-US" altLang="ja-JP" baseline="30000">
                <a:latin typeface="+mn-ea"/>
              </a:rPr>
              <a:t>2</a:t>
            </a:r>
            <a:r>
              <a:rPr lang="en-US" altLang="ja-JP">
                <a:latin typeface="+mn-ea"/>
              </a:rPr>
              <a:t>/</a:t>
            </a:r>
            <a:r>
              <a:rPr lang="ja-JP" altLang="en-US">
                <a:latin typeface="+mn-ea"/>
              </a:rPr>
              <a:t>台）</a:t>
            </a:r>
            <a:endParaRPr lang="en-US" altLang="ja-JP">
              <a:latin typeface="+mn-ea"/>
            </a:endParaRPr>
          </a:p>
          <a:p>
            <a:r>
              <a:rPr kumimoji="1" lang="ja-JP" altLang="en-US">
                <a:latin typeface="+mn-ea"/>
                <a:ea typeface="+mn-ea"/>
              </a:rPr>
              <a:t>　　　　　→</a:t>
            </a:r>
            <a:r>
              <a:rPr kumimoji="1" lang="en-US" altLang="ja-JP">
                <a:latin typeface="+mn-ea"/>
                <a:ea typeface="+mn-ea"/>
              </a:rPr>
              <a:t>195</a:t>
            </a:r>
            <a:r>
              <a:rPr lang="en-US" altLang="ja-JP">
                <a:latin typeface="+mn-ea"/>
              </a:rPr>
              <a:t>m</a:t>
            </a:r>
            <a:r>
              <a:rPr lang="en-US" altLang="ja-JP" baseline="30000">
                <a:latin typeface="+mn-ea"/>
              </a:rPr>
              <a:t>2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8259C11-93CE-A856-F73E-7A4A824E7AEC}"/>
              </a:ext>
            </a:extLst>
          </p:cNvPr>
          <p:cNvSpPr/>
          <p:nvPr/>
        </p:nvSpPr>
        <p:spPr>
          <a:xfrm>
            <a:off x="9774176" y="1769533"/>
            <a:ext cx="963989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15BFE1-0EDE-D711-D905-134F694601E3}"/>
              </a:ext>
            </a:extLst>
          </p:cNvPr>
          <p:cNvSpPr txBox="1"/>
          <p:nvPr/>
        </p:nvSpPr>
        <p:spPr>
          <a:xfrm>
            <a:off x="5887100" y="1490157"/>
            <a:ext cx="15696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+mn-ea"/>
                <a:ea typeface="+mn-ea"/>
              </a:rPr>
              <a:t>直棒精整工場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8D3896-F12B-62BC-0F8C-3B048500B9C1}"/>
              </a:ext>
            </a:extLst>
          </p:cNvPr>
          <p:cNvSpPr txBox="1"/>
          <p:nvPr/>
        </p:nvSpPr>
        <p:spPr>
          <a:xfrm>
            <a:off x="4194704" y="1460605"/>
            <a:ext cx="681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b="1">
                <a:latin typeface="+mn-ea"/>
              </a:rPr>
              <a:t>棒</a:t>
            </a:r>
            <a:r>
              <a:rPr lang="en-US" altLang="ja-JP" b="1">
                <a:latin typeface="+mn-ea"/>
              </a:rPr>
              <a:t>11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9F1AA1F-05EA-85D3-1110-50E7FBA33583}"/>
              </a:ext>
            </a:extLst>
          </p:cNvPr>
          <p:cNvSpPr txBox="1"/>
          <p:nvPr/>
        </p:nvSpPr>
        <p:spPr>
          <a:xfrm>
            <a:off x="2020068" y="3146011"/>
            <a:ext cx="12698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>
                <a:latin typeface="+mn-ea"/>
              </a:rPr>
              <a:t>JFE</a:t>
            </a:r>
            <a:r>
              <a:rPr lang="ja-JP" altLang="en-US" b="1">
                <a:latin typeface="+mn-ea"/>
              </a:rPr>
              <a:t>ｺﾝﾌｫｰﾑ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553F4DC-616E-18E5-C36B-482ECF132347}"/>
              </a:ext>
            </a:extLst>
          </p:cNvPr>
          <p:cNvSpPr/>
          <p:nvPr/>
        </p:nvSpPr>
        <p:spPr>
          <a:xfrm>
            <a:off x="4420550" y="3566583"/>
            <a:ext cx="1644650" cy="1206500"/>
          </a:xfrm>
          <a:custGeom>
            <a:avLst/>
            <a:gdLst>
              <a:gd name="connsiteX0" fmla="*/ 914400 w 1644650"/>
              <a:gd name="connsiteY0" fmla="*/ 0 h 1206500"/>
              <a:gd name="connsiteX1" fmla="*/ 0 w 1644650"/>
              <a:gd name="connsiteY1" fmla="*/ 869950 h 1206500"/>
              <a:gd name="connsiteX2" fmla="*/ 800100 w 1644650"/>
              <a:gd name="connsiteY2" fmla="*/ 1206500 h 1206500"/>
              <a:gd name="connsiteX3" fmla="*/ 1644650 w 1644650"/>
              <a:gd name="connsiteY3" fmla="*/ 266700 h 1206500"/>
              <a:gd name="connsiteX4" fmla="*/ 914400 w 1644650"/>
              <a:gd name="connsiteY4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1206500">
                <a:moveTo>
                  <a:pt x="914400" y="0"/>
                </a:moveTo>
                <a:lnTo>
                  <a:pt x="0" y="869950"/>
                </a:lnTo>
                <a:lnTo>
                  <a:pt x="800100" y="1206500"/>
                </a:lnTo>
                <a:lnTo>
                  <a:pt x="1644650" y="2667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A042B1-4206-2A95-DF0E-90C87328BCFA}"/>
              </a:ext>
            </a:extLst>
          </p:cNvPr>
          <p:cNvSpPr txBox="1"/>
          <p:nvPr/>
        </p:nvSpPr>
        <p:spPr>
          <a:xfrm>
            <a:off x="5619405" y="336403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chemeClr val="bg1"/>
                </a:solidFill>
                <a:latin typeface="+mn-ea"/>
                <a:ea typeface="+mn-ea"/>
              </a:rPr>
              <a:t>15m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8D74F47-04E1-4FEF-616D-C570C5C4EA25}"/>
              </a:ext>
            </a:extLst>
          </p:cNvPr>
          <p:cNvSpPr txBox="1"/>
          <p:nvPr/>
        </p:nvSpPr>
        <p:spPr>
          <a:xfrm>
            <a:off x="4308179" y="37090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en-US" altLang="ja-JP" b="1">
                <a:solidFill>
                  <a:schemeClr val="bg1"/>
                </a:solidFill>
                <a:latin typeface="+mn-ea"/>
                <a:ea typeface="+mn-ea"/>
              </a:rPr>
              <a:t>m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直方体 6">
            <a:extLst>
              <a:ext uri="{FF2B5EF4-FFF2-40B4-BE49-F238E27FC236}">
                <a16:creationId xmlns:a16="http://schemas.microsoft.com/office/drawing/2014/main" id="{6CE28221-CD03-BADA-6818-AA682432CE5B}"/>
              </a:ext>
            </a:extLst>
          </p:cNvPr>
          <p:cNvSpPr/>
          <p:nvPr/>
        </p:nvSpPr>
        <p:spPr>
          <a:xfrm>
            <a:off x="5189065" y="3548705"/>
            <a:ext cx="455202" cy="369332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/>
              <a:t>ﾊｳｽ</a:t>
            </a:r>
            <a:endParaRPr kumimoji="1" lang="ja-JP" altLang="en-US" sz="1600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D7DB5B-6D6B-9DDA-4DA2-0DFE4DA6C025}"/>
              </a:ext>
            </a:extLst>
          </p:cNvPr>
          <p:cNvSpPr txBox="1"/>
          <p:nvPr/>
        </p:nvSpPr>
        <p:spPr>
          <a:xfrm>
            <a:off x="4988548" y="3987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0070C0"/>
                </a:solidFill>
                <a:latin typeface="+mn-ea"/>
                <a:ea typeface="+mn-ea"/>
              </a:rPr>
              <a:t>貸与</a:t>
            </a:r>
            <a:endParaRPr kumimoji="1" lang="ja-JP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85EF2B-5726-BA41-210D-9AD811A1F518}"/>
              </a:ext>
            </a:extLst>
          </p:cNvPr>
          <p:cNvSpPr txBox="1"/>
          <p:nvPr/>
        </p:nvSpPr>
        <p:spPr>
          <a:xfrm>
            <a:off x="3284467" y="39970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rgbClr val="92D050"/>
                </a:solidFill>
                <a:latin typeface="+mn-ea"/>
              </a:rPr>
              <a:t>植え込み</a:t>
            </a:r>
            <a:endParaRPr kumimoji="1" lang="ja-JP" altLang="en-US" b="1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C231B6C-5AC5-D59D-91F2-D636E424AC47}"/>
              </a:ext>
            </a:extLst>
          </p:cNvPr>
          <p:cNvCxnSpPr>
            <a:cxnSpLocks/>
          </p:cNvCxnSpPr>
          <p:nvPr/>
        </p:nvCxnSpPr>
        <p:spPr>
          <a:xfrm>
            <a:off x="3107267" y="1911719"/>
            <a:ext cx="4410818" cy="1248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9AFD843-E15A-225C-B366-D59EB59C1A94}"/>
              </a:ext>
            </a:extLst>
          </p:cNvPr>
          <p:cNvCxnSpPr>
            <a:cxnSpLocks/>
          </p:cNvCxnSpPr>
          <p:nvPr/>
        </p:nvCxnSpPr>
        <p:spPr>
          <a:xfrm flipH="1">
            <a:off x="570613" y="1905951"/>
            <a:ext cx="2536654" cy="18030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4C3A737-ED74-73E0-D085-9CB97DA5EE69}"/>
              </a:ext>
            </a:extLst>
          </p:cNvPr>
          <p:cNvCxnSpPr>
            <a:cxnSpLocks/>
          </p:cNvCxnSpPr>
          <p:nvPr/>
        </p:nvCxnSpPr>
        <p:spPr>
          <a:xfrm flipH="1" flipV="1">
            <a:off x="586740" y="3765322"/>
            <a:ext cx="3518240" cy="1503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949E799-A929-753F-49D2-760F0BECC826}"/>
              </a:ext>
            </a:extLst>
          </p:cNvPr>
          <p:cNvCxnSpPr>
            <a:cxnSpLocks/>
          </p:cNvCxnSpPr>
          <p:nvPr/>
        </p:nvCxnSpPr>
        <p:spPr>
          <a:xfrm flipV="1">
            <a:off x="4125956" y="4514896"/>
            <a:ext cx="625590" cy="755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6664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1" id="{E1BDDC34-08FB-4067-B983-55835BB15359}" vid="{DFC8EABD-7DF5-4586-AED3-3E549A076E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29</TotalTime>
  <Words>159</Words>
  <Application>Microsoft Office PowerPoint</Application>
  <PresentationFormat>ワイド画面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テーマ1</vt:lpstr>
      <vt:lpstr>棒線サブセンターへの行き方</vt:lpstr>
      <vt:lpstr>仮設ハウス用地の貸与</vt:lpstr>
    </vt:vector>
  </TitlesOfParts>
  <Company>JFE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棒線サブセンターへの行き方</dc:title>
  <dc:creator>仙 棒線 渡辺</dc:creator>
  <cp:lastModifiedBy>福井 健仁[Kenji_FUKUI]</cp:lastModifiedBy>
  <cp:revision>2</cp:revision>
  <dcterms:created xsi:type="dcterms:W3CDTF">2024-01-26T09:30:57Z</dcterms:created>
  <dcterms:modified xsi:type="dcterms:W3CDTF">2024-10-08T01:40:08Z</dcterms:modified>
</cp:coreProperties>
</file>