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791" r:id="rId2"/>
    <p:sldId id="260" r:id="rId3"/>
    <p:sldId id="256" r:id="rId4"/>
    <p:sldId id="257" r:id="rId5"/>
    <p:sldId id="1792" r:id="rId6"/>
    <p:sldId id="1793" r:id="rId7"/>
    <p:sldId id="259" r:id="rId8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89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11D6D1-B1F3-8990-43BA-767458A86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F31956A-FBF4-F4C4-C753-D05202173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BE77D3-0E36-C832-10B9-6112F38D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2A7849-54EC-CD84-8C09-517E248F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7E9C1B-3DE4-CC8D-FEE9-4A930410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41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4D52C0-3987-358B-DD29-978E2EDA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59F17E-0063-150A-90C2-6DDD55A82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F9003E-0360-D3A6-A1EA-75731FBE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0ADE61-2944-DD07-13AB-33934C05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A9BD78-0228-C3AC-CCB1-AC0C1B0C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07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EBF08BB-E263-7283-0ECA-9B7FC8D4B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C98202-763D-7E10-9CE1-49937DDA2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68B7F1-B53A-EA65-DF56-3AF06AB7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B89CA3-9227-B4CB-460F-C3295B52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68B24F-860E-9382-FF21-7327F9BC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3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4E6B57-969E-0828-D294-7A1608A5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FF53DF-2440-2D90-5CBD-0B5AC6D4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747F0F-A245-5909-1D54-754B27C7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F6238C-B47B-31BF-7EE3-0EF0BA3B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B103C7-8527-E2F3-FE8B-91FAB469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49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7006C9-16B3-57C5-ECA9-6CF48F47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4325D1-2DDF-A44B-3F30-6D7AD529A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2704AE-5AFB-F996-B445-5CCF8132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5E1617-C7EF-0471-8B1D-95B589CC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D1B435-77BC-4C55-B43C-65560695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9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3D7DC-B02E-8FB3-126B-0016EEF08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04B529-9F58-DF8A-3FD3-3E3C88426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29EF34-82CD-B479-2531-4991FA510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CDD66C-2EB7-A4F2-BF8D-A28DFBF8E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7E4617-EE83-235A-E79A-15D3B005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B053C2-4430-92DE-DAB3-071D2C64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82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E21CC-6C3C-4ABF-D5B0-5D5D79522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24FD37-5009-AB7F-6F5D-8198B4FB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441490-EEC5-01D4-BA3D-0E9A3D7F1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AF5564-36BD-314D-F23B-20D7DF097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15D6DB2-3474-781C-8AAF-1D576B80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6B1779E-2226-37CD-1C02-CCD3C547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7B5FD9-DBD0-8773-7BE1-14838FF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3A4336-27EA-0032-F09B-76F4A6CE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25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6A284C-8F89-8F36-6D5C-F075FE37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41BC682-8F58-FF98-9082-91015982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382740-B387-D6DF-91B7-6B04E62C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B9EB6C-F9AF-9674-D332-34449EE7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2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16C6246-2FE7-7AE4-CC36-ED41AF51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FD64FB-5B3A-5F05-0C78-4B0094B2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153A24-C9A3-CC5E-ECAF-9CD39C43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05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B76F5-2075-4CEB-140C-9D15957D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BB818A-9D5C-882D-A249-E6CCEF07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852807-A754-12B0-8DF4-4241A3C16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BFD1B9-2427-DA0E-B4E0-079C8622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1C690B-FA13-B3B4-AF17-41D55A80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7631483-42A5-E067-461B-53C42ED5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03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1D5FF5-E2E5-6CCD-EDBE-41F698F5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D3CE55-B986-74BD-DDF1-F75E1C401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71CAD0-D7E2-37D3-3FB9-636C546C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5E324C-D681-9B13-734C-A2FAE37B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5BE994-CA9E-50F3-BC08-C20E7BE1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6439CF-116F-D073-05B6-190362ED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51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BA314AC-2232-7D1D-2E73-DA53A38C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7A7C8B-1A24-3172-5A57-81C1EEE70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312C44-B380-88BB-C199-ECBB6BBC4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50FA79-F145-4A2A-B404-FFFC64CE0C4F}" type="datetimeFigureOut">
              <a:rPr kumimoji="1" lang="ja-JP" altLang="en-US" smtClean="0"/>
              <a:t>2025/1/10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8618B3-DD4A-BDD2-34E8-A28BDE4D1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EA3C04-6266-8FC4-1AB9-82BAB95A7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D58040-488A-4EE7-B4A7-801F23C622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5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8A7D0A-FCC6-F352-9E17-053031E6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047C-2A95-41E8-949C-00A19C88A49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字幕 7">
            <a:extLst>
              <a:ext uri="{FF2B5EF4-FFF2-40B4-BE49-F238E27FC236}">
                <a16:creationId xmlns:a16="http://schemas.microsoft.com/office/drawing/2014/main" id="{41C4019E-EABD-4BF9-DE28-65820520D5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3217" y="1166507"/>
            <a:ext cx="8718983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n-ea"/>
                <a:cs typeface="ＭＳ Ｐゴシック" panose="020B0600070205080204" pitchFamily="50" charset="-128"/>
              </a:rPr>
              <a:t>現ビル）</a:t>
            </a:r>
            <a:r>
              <a:rPr lang="ja-JP" altLang="ja-JP" sz="1800" dirty="0">
                <a:latin typeface="+mn-ea"/>
                <a:cs typeface="ＭＳ Ｐゴシック" panose="020B0600070205080204" pitchFamily="50" charset="-128"/>
              </a:rPr>
              <a:t>宮城県仙台市青葉区二日町</a:t>
            </a:r>
            <a:r>
              <a:rPr lang="en-US" altLang="ja-JP" sz="1800" dirty="0">
                <a:latin typeface="+mn-ea"/>
                <a:cs typeface="ＭＳ Ｐゴシック" panose="020B0600070205080204" pitchFamily="50" charset="-128"/>
              </a:rPr>
              <a:t>13-18</a:t>
            </a:r>
            <a:r>
              <a:rPr lang="ja-JP" altLang="ja-JP" sz="1800" dirty="0">
                <a:latin typeface="+mn-ea"/>
                <a:cs typeface="ＭＳ Ｐゴシック" panose="020B0600070205080204" pitchFamily="50" charset="-128"/>
              </a:rPr>
              <a:t>ステーションプラザビル</a:t>
            </a:r>
            <a:r>
              <a:rPr lang="en-US" altLang="ja-JP" sz="1800" dirty="0">
                <a:latin typeface="+mn-ea"/>
                <a:cs typeface="ＭＳ Ｐゴシック" panose="020B0600070205080204" pitchFamily="50" charset="-128"/>
              </a:rPr>
              <a:t>802</a:t>
            </a:r>
            <a:r>
              <a:rPr lang="ja-JP" altLang="ja-JP" sz="1800" dirty="0">
                <a:latin typeface="+mn-ea"/>
                <a:cs typeface="ＭＳ Ｐゴシック" panose="020B0600070205080204" pitchFamily="50" charset="-128"/>
              </a:rPr>
              <a:t>号室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1C9A4A-22DE-F5D9-9323-90CD3F8C9C8E}"/>
              </a:ext>
            </a:extLst>
          </p:cNvPr>
          <p:cNvSpPr txBox="1"/>
          <p:nvPr/>
        </p:nvSpPr>
        <p:spPr>
          <a:xfrm>
            <a:off x="2706758" y="2171222"/>
            <a:ext cx="443533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新ビル）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〒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980-0021 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宮城県仙台市青葉区中央３丁目２−２４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　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>
              <a:spcAft>
                <a:spcPts val="1200"/>
              </a:spcAft>
            </a:pP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>
              <a:spcAft>
                <a:spcPts val="1200"/>
              </a:spcAft>
            </a:pP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野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村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不動産仙台青葉通りビル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 3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階</a:t>
            </a:r>
            <a:b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</a:br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5BE9A37-DC80-19EB-B422-0CBE470081FD}"/>
              </a:ext>
            </a:extLst>
          </p:cNvPr>
          <p:cNvCxnSpPr/>
          <p:nvPr/>
        </p:nvCxnSpPr>
        <p:spPr>
          <a:xfrm>
            <a:off x="5837583" y="1580322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AAA85B-D1C0-8370-9641-42976B8ECA68}"/>
              </a:ext>
            </a:extLst>
          </p:cNvPr>
          <p:cNvSpPr txBox="1"/>
          <p:nvPr/>
        </p:nvSpPr>
        <p:spPr>
          <a:xfrm>
            <a:off x="649358" y="303269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株式会社　クロスファクトリー　仙台オフィス</a:t>
            </a:r>
          </a:p>
        </p:txBody>
      </p:sp>
      <p:pic>
        <p:nvPicPr>
          <p:cNvPr id="1026" name="Picture 2" descr="ビル外観">
            <a:extLst>
              <a:ext uri="{FF2B5EF4-FFF2-40B4-BE49-F238E27FC236}">
                <a16:creationId xmlns:a16="http://schemas.microsoft.com/office/drawing/2014/main" id="{F9185B49-0399-10D3-FBBA-555B67B1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99" y="1943030"/>
            <a:ext cx="2678802" cy="40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7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5DEB65-D789-7C6B-BBD1-F896A633A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20" y="1451529"/>
            <a:ext cx="2400980" cy="519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32251F0-2A25-3619-4F59-9583907FF448}"/>
              </a:ext>
            </a:extLst>
          </p:cNvPr>
          <p:cNvSpPr txBox="1"/>
          <p:nvPr/>
        </p:nvSpPr>
        <p:spPr>
          <a:xfrm>
            <a:off x="772885" y="544676"/>
            <a:ext cx="8719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b="1" dirty="0">
                <a:effectLst/>
                <a:latin typeface="+mn-ea"/>
                <a:cs typeface="ＭＳ Ｐゴシック" panose="020B0600070205080204" pitchFamily="50" charset="-128"/>
              </a:rPr>
              <a:t>宮城県仙台市青葉区二日町</a:t>
            </a:r>
            <a:r>
              <a:rPr lang="en-US" altLang="ja-JP" sz="1800" b="1" dirty="0">
                <a:effectLst/>
                <a:latin typeface="+mn-ea"/>
                <a:cs typeface="ＭＳ Ｐゴシック" panose="020B0600070205080204" pitchFamily="50" charset="-128"/>
              </a:rPr>
              <a:t>13-18</a:t>
            </a:r>
            <a:r>
              <a:rPr lang="ja-JP" altLang="ja-JP" sz="1800" b="1" dirty="0">
                <a:effectLst/>
                <a:latin typeface="+mn-ea"/>
                <a:cs typeface="ＭＳ Ｐゴシック" panose="020B0600070205080204" pitchFamily="50" charset="-128"/>
              </a:rPr>
              <a:t>ステーションプラザビル</a:t>
            </a:r>
            <a:r>
              <a:rPr lang="en-US" altLang="ja-JP" sz="1800" b="1" dirty="0">
                <a:effectLst/>
                <a:latin typeface="+mn-ea"/>
                <a:cs typeface="ＭＳ Ｐゴシック" panose="020B0600070205080204" pitchFamily="50" charset="-128"/>
              </a:rPr>
              <a:t>802</a:t>
            </a:r>
            <a:endParaRPr lang="ja-JP" altLang="en-US" b="1" dirty="0"/>
          </a:p>
        </p:txBody>
      </p:sp>
      <p:pic>
        <p:nvPicPr>
          <p:cNvPr id="1027" name="5AF462E7-6933-4E9F-9D68-D8E6711C7E85" descr="IMG_9779.jpg">
            <a:extLst>
              <a:ext uri="{FF2B5EF4-FFF2-40B4-BE49-F238E27FC236}">
                <a16:creationId xmlns:a16="http://schemas.microsoft.com/office/drawing/2014/main" id="{F75E371E-9B86-78C6-BA05-341313C924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6" b="16212"/>
          <a:stretch/>
        </p:blipFill>
        <p:spPr bwMode="auto">
          <a:xfrm>
            <a:off x="4643438" y="1473300"/>
            <a:ext cx="3844361" cy="34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73BD35-E412-EB84-2F9A-43411087AE12}"/>
              </a:ext>
            </a:extLst>
          </p:cNvPr>
          <p:cNvSpPr txBox="1"/>
          <p:nvPr/>
        </p:nvSpPr>
        <p:spPr>
          <a:xfrm>
            <a:off x="8763680" y="795945"/>
            <a:ext cx="32766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【エレベーター情報】</a:t>
            </a:r>
            <a:endParaRPr lang="en-US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開口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870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奥行き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1350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幅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1600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開口高さ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2100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内部高さ</a:t>
            </a:r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2300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C01CD49-D4DF-0E24-B4EC-17E84721C3C3}"/>
              </a:ext>
            </a:extLst>
          </p:cNvPr>
          <p:cNvSpPr txBox="1"/>
          <p:nvPr/>
        </p:nvSpPr>
        <p:spPr>
          <a:xfrm>
            <a:off x="8763680" y="4186535"/>
            <a:ext cx="19485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【ドア】</a:t>
            </a:r>
          </a:p>
          <a:p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w1000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H2090</a:t>
            </a:r>
            <a:endParaRPr lang="ja-JP" altLang="ja-JP" sz="18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2F7EFA7-409A-A459-54A6-6B0B73ACDF5C}"/>
              </a:ext>
            </a:extLst>
          </p:cNvPr>
          <p:cNvCxnSpPr/>
          <p:nvPr/>
        </p:nvCxnSpPr>
        <p:spPr>
          <a:xfrm flipH="1" flipV="1">
            <a:off x="6814457" y="3198686"/>
            <a:ext cx="1861457" cy="12426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92FB4C-BBDC-79B5-00EE-0AC240086FD5}"/>
              </a:ext>
            </a:extLst>
          </p:cNvPr>
          <p:cNvSpPr txBox="1"/>
          <p:nvPr/>
        </p:nvSpPr>
        <p:spPr>
          <a:xfrm>
            <a:off x="141943" y="2145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現ビル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505F9-A5C8-6F06-AF83-5B6198E85B5D}"/>
              </a:ext>
            </a:extLst>
          </p:cNvPr>
          <p:cNvSpPr txBox="1"/>
          <p:nvPr/>
        </p:nvSpPr>
        <p:spPr>
          <a:xfrm>
            <a:off x="366892" y="567486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入り口、少し段差あり</a:t>
            </a:r>
          </a:p>
        </p:txBody>
      </p:sp>
    </p:spTree>
    <p:extLst>
      <p:ext uri="{BB962C8B-B14F-4D97-AF65-F5344CB8AC3E}">
        <p14:creationId xmlns:p14="http://schemas.microsoft.com/office/powerpoint/2010/main" val="167001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8D2835C-F3A2-ED33-C44A-4A60142B9C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3426"/>
          <a:stretch/>
        </p:blipFill>
        <p:spPr>
          <a:xfrm>
            <a:off x="531625" y="0"/>
            <a:ext cx="9006061" cy="685800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9A1A86D-5B7B-FAEC-1552-2A80FDBADC33}"/>
              </a:ext>
            </a:extLst>
          </p:cNvPr>
          <p:cNvSpPr/>
          <p:nvPr/>
        </p:nvSpPr>
        <p:spPr>
          <a:xfrm>
            <a:off x="3665870" y="685800"/>
            <a:ext cx="1223630" cy="6477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B5EDEF-9BE6-F2A1-6BFC-A0DB574D9999}"/>
              </a:ext>
            </a:extLst>
          </p:cNvPr>
          <p:cNvSpPr/>
          <p:nvPr/>
        </p:nvSpPr>
        <p:spPr>
          <a:xfrm>
            <a:off x="1314155" y="2019300"/>
            <a:ext cx="611815" cy="3467100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4B92BF0-8A7A-55A6-611E-62A7FA5F7A14}"/>
              </a:ext>
            </a:extLst>
          </p:cNvPr>
          <p:cNvSpPr/>
          <p:nvPr/>
        </p:nvSpPr>
        <p:spPr>
          <a:xfrm>
            <a:off x="3149600" y="3606800"/>
            <a:ext cx="611815" cy="24130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2E3628-28B5-5BC3-2206-343F88943A22}"/>
              </a:ext>
            </a:extLst>
          </p:cNvPr>
          <p:cNvSpPr/>
          <p:nvPr/>
        </p:nvSpPr>
        <p:spPr>
          <a:xfrm>
            <a:off x="3864996" y="5372100"/>
            <a:ext cx="2339317" cy="6477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E46BBEB-4360-AD30-560F-C182A3CF94EB}"/>
              </a:ext>
            </a:extLst>
          </p:cNvPr>
          <p:cNvSpPr/>
          <p:nvPr/>
        </p:nvSpPr>
        <p:spPr>
          <a:xfrm>
            <a:off x="3108027" y="1670050"/>
            <a:ext cx="557844" cy="83185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959C870-0B34-2C6E-1F7D-DD3CAE7FC491}"/>
              </a:ext>
            </a:extLst>
          </p:cNvPr>
          <p:cNvSpPr txBox="1"/>
          <p:nvPr/>
        </p:nvSpPr>
        <p:spPr>
          <a:xfrm>
            <a:off x="3019539" y="17166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本棚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395F8D-1A12-5EB7-65D5-8F81A6E870F2}"/>
              </a:ext>
            </a:extLst>
          </p:cNvPr>
          <p:cNvSpPr txBox="1"/>
          <p:nvPr/>
        </p:nvSpPr>
        <p:spPr>
          <a:xfrm>
            <a:off x="2081066" y="8249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BC3568-E845-9594-6B09-FA19CD97BBD6}"/>
              </a:ext>
            </a:extLst>
          </p:cNvPr>
          <p:cNvSpPr txBox="1"/>
          <p:nvPr/>
        </p:nvSpPr>
        <p:spPr>
          <a:xfrm>
            <a:off x="3864996" y="838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9BDC35-A72F-295F-CCC5-C4DA897F45B8}"/>
              </a:ext>
            </a:extLst>
          </p:cNvPr>
          <p:cNvSpPr/>
          <p:nvPr/>
        </p:nvSpPr>
        <p:spPr>
          <a:xfrm>
            <a:off x="5123252" y="685800"/>
            <a:ext cx="1696647" cy="16002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F4FC2E8-67C4-2F46-0D2E-B9199BF0FD51}"/>
              </a:ext>
            </a:extLst>
          </p:cNvPr>
          <p:cNvSpPr/>
          <p:nvPr/>
        </p:nvSpPr>
        <p:spPr>
          <a:xfrm>
            <a:off x="6407287" y="2628900"/>
            <a:ext cx="806313" cy="34290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90C2577-86C6-E7FB-35D2-60A293EA18B7}"/>
              </a:ext>
            </a:extLst>
          </p:cNvPr>
          <p:cNvSpPr/>
          <p:nvPr/>
        </p:nvSpPr>
        <p:spPr>
          <a:xfrm>
            <a:off x="3066341" y="3214132"/>
            <a:ext cx="438859" cy="39266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5AAA3F-0A08-1C00-CD6C-D684CBF06678}"/>
              </a:ext>
            </a:extLst>
          </p:cNvPr>
          <p:cNvSpPr txBox="1"/>
          <p:nvPr/>
        </p:nvSpPr>
        <p:spPr>
          <a:xfrm>
            <a:off x="1103166" y="2513052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BA9E08F-F20F-7A25-6EAC-39C42364DB71}"/>
              </a:ext>
            </a:extLst>
          </p:cNvPr>
          <p:cNvSpPr txBox="1"/>
          <p:nvPr/>
        </p:nvSpPr>
        <p:spPr>
          <a:xfrm>
            <a:off x="1131112" y="3383518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A95834-8C06-D83A-8699-3E5D6AA0F454}"/>
              </a:ext>
            </a:extLst>
          </p:cNvPr>
          <p:cNvSpPr txBox="1"/>
          <p:nvPr/>
        </p:nvSpPr>
        <p:spPr>
          <a:xfrm>
            <a:off x="1164932" y="4628634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95B3E8-EA5F-5B1E-0BFD-9FC46748AE35}"/>
              </a:ext>
            </a:extLst>
          </p:cNvPr>
          <p:cNvSpPr txBox="1"/>
          <p:nvPr/>
        </p:nvSpPr>
        <p:spPr>
          <a:xfrm>
            <a:off x="2902011" y="4050268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1204194-0F27-CEA8-A9DD-1D3EB7E59B6D}"/>
              </a:ext>
            </a:extLst>
          </p:cNvPr>
          <p:cNvSpPr txBox="1"/>
          <p:nvPr/>
        </p:nvSpPr>
        <p:spPr>
          <a:xfrm>
            <a:off x="2879075" y="5251450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7B3D2B-A50B-1C95-2835-0136DCD3190A}"/>
              </a:ext>
            </a:extLst>
          </p:cNvPr>
          <p:cNvSpPr txBox="1"/>
          <p:nvPr/>
        </p:nvSpPr>
        <p:spPr>
          <a:xfrm>
            <a:off x="4060765" y="5489594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11D17EF-3989-FB50-4560-B98EDDCB59DB}"/>
              </a:ext>
            </a:extLst>
          </p:cNvPr>
          <p:cNvSpPr txBox="1"/>
          <p:nvPr/>
        </p:nvSpPr>
        <p:spPr>
          <a:xfrm>
            <a:off x="5234434" y="5511284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デスク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D35ECC3-B8B0-40E4-615E-846DC541894B}"/>
              </a:ext>
            </a:extLst>
          </p:cNvPr>
          <p:cNvSpPr txBox="1"/>
          <p:nvPr/>
        </p:nvSpPr>
        <p:spPr>
          <a:xfrm>
            <a:off x="5371014" y="1022866"/>
            <a:ext cx="1492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テーブルとチェア６</a:t>
            </a:r>
            <a:endParaRPr kumimoji="1" lang="ja-JP" altLang="en-US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714E246-54D2-9041-9F13-F7A09E41CE02}"/>
              </a:ext>
            </a:extLst>
          </p:cNvPr>
          <p:cNvSpPr txBox="1"/>
          <p:nvPr/>
        </p:nvSpPr>
        <p:spPr>
          <a:xfrm>
            <a:off x="6577401" y="2615684"/>
            <a:ext cx="977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棚</a:t>
            </a:r>
            <a:endParaRPr kumimoji="1" lang="ja-JP" altLang="en-US" b="1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45ACEE9-EE9D-F329-444C-7D534805124C}"/>
              </a:ext>
            </a:extLst>
          </p:cNvPr>
          <p:cNvSpPr/>
          <p:nvPr/>
        </p:nvSpPr>
        <p:spPr>
          <a:xfrm rot="5400000">
            <a:off x="6160961" y="1708172"/>
            <a:ext cx="130710" cy="265796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5960B825-D693-5BD0-EAC9-B879B5FC8422}"/>
              </a:ext>
            </a:extLst>
          </p:cNvPr>
          <p:cNvSpPr/>
          <p:nvPr/>
        </p:nvSpPr>
        <p:spPr>
          <a:xfrm rot="5400000">
            <a:off x="6882087" y="3338318"/>
            <a:ext cx="747514" cy="43886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041F3DA2-FFF8-A957-2E2B-CF1D0732DE37}"/>
              </a:ext>
            </a:extLst>
          </p:cNvPr>
          <p:cNvSpPr/>
          <p:nvPr/>
        </p:nvSpPr>
        <p:spPr>
          <a:xfrm rot="5400000">
            <a:off x="4996630" y="2998076"/>
            <a:ext cx="381517" cy="53959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0A86A6F-2F39-0BB0-79CA-754EA1B62D8F}"/>
              </a:ext>
            </a:extLst>
          </p:cNvPr>
          <p:cNvSpPr txBox="1"/>
          <p:nvPr/>
        </p:nvSpPr>
        <p:spPr>
          <a:xfrm>
            <a:off x="9857138" y="3255199"/>
            <a:ext cx="2729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ロー</a:t>
            </a:r>
            <a:r>
              <a:rPr kumimoji="1" lang="ja-JP" altLang="en-US" b="1" dirty="0"/>
              <a:t>パーテーション　</a:t>
            </a:r>
            <a:r>
              <a:rPr kumimoji="1" lang="en-US" altLang="ja-JP" b="1" dirty="0"/>
              <a:t>H1800</a:t>
            </a: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6E1FBF8C-BF9C-4086-ED27-4D5A8AD4C15F}"/>
              </a:ext>
            </a:extLst>
          </p:cNvPr>
          <p:cNvCxnSpPr>
            <a:cxnSpLocks/>
          </p:cNvCxnSpPr>
          <p:nvPr/>
        </p:nvCxnSpPr>
        <p:spPr>
          <a:xfrm flipH="1" flipV="1">
            <a:off x="7296150" y="3077112"/>
            <a:ext cx="2512061" cy="557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BA6C626-A4C2-886B-06D5-59ACF897F464}"/>
              </a:ext>
            </a:extLst>
          </p:cNvPr>
          <p:cNvCxnSpPr>
            <a:cxnSpLocks/>
          </p:cNvCxnSpPr>
          <p:nvPr/>
        </p:nvCxnSpPr>
        <p:spPr>
          <a:xfrm flipH="1" flipV="1">
            <a:off x="5173808" y="1901309"/>
            <a:ext cx="4264780" cy="693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D57065-D5D8-B692-426D-94F01DB3A5B2}"/>
              </a:ext>
            </a:extLst>
          </p:cNvPr>
          <p:cNvSpPr txBox="1"/>
          <p:nvPr/>
        </p:nvSpPr>
        <p:spPr>
          <a:xfrm>
            <a:off x="4511968" y="3532198"/>
            <a:ext cx="1611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冷蔵庫２台</a:t>
            </a:r>
            <a:endParaRPr kumimoji="1" lang="en-US" altLang="ja-JP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0C17504-0DBF-07B4-67A7-17DC9B4DA4D8}"/>
              </a:ext>
            </a:extLst>
          </p:cNvPr>
          <p:cNvSpPr txBox="1"/>
          <p:nvPr/>
        </p:nvSpPr>
        <p:spPr>
          <a:xfrm>
            <a:off x="2837746" y="2788100"/>
            <a:ext cx="13515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100" b="1" dirty="0"/>
              <a:t>プリンター台</a:t>
            </a:r>
            <a:endParaRPr kumimoji="1" lang="en-US" altLang="ja-JP" sz="1100" b="1" dirty="0"/>
          </a:p>
          <a:p>
            <a:r>
              <a:rPr kumimoji="1" lang="ja-JP" altLang="en-US" sz="1100" b="1" dirty="0"/>
              <a:t>は廃棄</a:t>
            </a:r>
            <a:endParaRPr kumimoji="1" lang="en-US" altLang="ja-JP" sz="11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E45C838-3081-C1CE-FC15-04FCE0188D73}"/>
              </a:ext>
            </a:extLst>
          </p:cNvPr>
          <p:cNvSpPr txBox="1"/>
          <p:nvPr/>
        </p:nvSpPr>
        <p:spPr>
          <a:xfrm>
            <a:off x="5803949" y="4842391"/>
            <a:ext cx="27291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/>
              <a:t>スピーカー２台は廃棄</a:t>
            </a:r>
            <a:endParaRPr kumimoji="1" lang="en-US" altLang="ja-JP" sz="12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4B56E99-0F52-2358-63F2-E0594F30C63C}"/>
              </a:ext>
            </a:extLst>
          </p:cNvPr>
          <p:cNvSpPr txBox="1"/>
          <p:nvPr/>
        </p:nvSpPr>
        <p:spPr>
          <a:xfrm>
            <a:off x="9513294" y="2375723"/>
            <a:ext cx="2729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ロー</a:t>
            </a:r>
            <a:r>
              <a:rPr kumimoji="1" lang="ja-JP" altLang="en-US" b="1" dirty="0"/>
              <a:t>パーテーション　</a:t>
            </a:r>
            <a:r>
              <a:rPr kumimoji="1" lang="en-US" altLang="ja-JP" b="1" dirty="0"/>
              <a:t>H1500</a:t>
            </a:r>
            <a:r>
              <a:rPr kumimoji="1" lang="ja-JP" altLang="en-US" b="1" dirty="0"/>
              <a:t>　</a:t>
            </a:r>
            <a:endParaRPr kumimoji="1" lang="en-US" altLang="ja-JP" b="1" dirty="0"/>
          </a:p>
        </p:txBody>
      </p:sp>
      <p:pic>
        <p:nvPicPr>
          <p:cNvPr id="1026" name="2606A688-639D-415B-AFA8-27A2B5C21A2B" descr="IMG_9792.jpg">
            <a:extLst>
              <a:ext uri="{FF2B5EF4-FFF2-40B4-BE49-F238E27FC236}">
                <a16:creationId xmlns:a16="http://schemas.microsoft.com/office/drawing/2014/main" id="{0BBAA190-33BE-6B8A-2F86-9347A93E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115" y="452371"/>
            <a:ext cx="1320358" cy="176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E5FE438D-47C4-409F-ADBB-69E51EE2A3C1" descr="IMG_9793.jpg">
            <a:extLst>
              <a:ext uri="{FF2B5EF4-FFF2-40B4-BE49-F238E27FC236}">
                <a16:creationId xmlns:a16="http://schemas.microsoft.com/office/drawing/2014/main" id="{C9FDF7E1-422C-8021-9521-06D2ABF67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r="8283"/>
          <a:stretch/>
        </p:blipFill>
        <p:spPr bwMode="auto">
          <a:xfrm>
            <a:off x="10222513" y="479321"/>
            <a:ext cx="1642817" cy="179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0FBA5456-CF57-56B3-3552-D2CB0BC0AA0E}"/>
              </a:ext>
            </a:extLst>
          </p:cNvPr>
          <p:cNvCxnSpPr>
            <a:cxnSpLocks/>
          </p:cNvCxnSpPr>
          <p:nvPr/>
        </p:nvCxnSpPr>
        <p:spPr>
          <a:xfrm>
            <a:off x="6965150" y="5188982"/>
            <a:ext cx="742099" cy="441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図 1">
            <a:extLst>
              <a:ext uri="{FF2B5EF4-FFF2-40B4-BE49-F238E27FC236}">
                <a16:creationId xmlns:a16="http://schemas.microsoft.com/office/drawing/2014/main" id="{3FD02A72-B72A-D7BB-1E47-AB3E5FBB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26" y="3962853"/>
            <a:ext cx="3858574" cy="290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6BAE95-75F9-72E6-EFAC-0A7986C81BD3}"/>
              </a:ext>
            </a:extLst>
          </p:cNvPr>
          <p:cNvSpPr txBox="1"/>
          <p:nvPr/>
        </p:nvSpPr>
        <p:spPr>
          <a:xfrm>
            <a:off x="3181756" y="120045"/>
            <a:ext cx="707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運搬するもの　＋　段ボール</a:t>
            </a:r>
            <a:r>
              <a:rPr kumimoji="1" lang="en-US" altLang="ja-JP" b="1" dirty="0">
                <a:solidFill>
                  <a:srgbClr val="FF0000"/>
                </a:solidFill>
              </a:rPr>
              <a:t>70</a:t>
            </a:r>
            <a:r>
              <a:rPr kumimoji="1" lang="ja-JP" altLang="en-US" b="1" dirty="0">
                <a:solidFill>
                  <a:srgbClr val="FF0000"/>
                </a:solidFill>
              </a:rPr>
              <a:t>箱程度（個人</a:t>
            </a:r>
            <a:r>
              <a:rPr kumimoji="1" lang="en-US" altLang="ja-JP" b="1" dirty="0">
                <a:solidFill>
                  <a:srgbClr val="FF0000"/>
                </a:solidFill>
              </a:rPr>
              <a:t>3×</a:t>
            </a:r>
            <a:r>
              <a:rPr kumimoji="1" lang="ja-JP" altLang="en-US" b="1" dirty="0">
                <a:solidFill>
                  <a:srgbClr val="FF0000"/>
                </a:solidFill>
              </a:rPr>
              <a:t>７他）植物２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1609CB-1C5B-08AA-500C-4F5A562F8AF9}"/>
              </a:ext>
            </a:extLst>
          </p:cNvPr>
          <p:cNvSpPr txBox="1"/>
          <p:nvPr/>
        </p:nvSpPr>
        <p:spPr>
          <a:xfrm>
            <a:off x="3891020" y="33258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下収納</a:t>
            </a:r>
            <a:endParaRPr kumimoji="1" lang="ja-JP" altLang="en-US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FCD4B-DF01-368F-110F-AE2C5248289C}"/>
              </a:ext>
            </a:extLst>
          </p:cNvPr>
          <p:cNvSpPr txBox="1"/>
          <p:nvPr/>
        </p:nvSpPr>
        <p:spPr>
          <a:xfrm>
            <a:off x="1198088" y="13650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下収納</a:t>
            </a:r>
            <a:endParaRPr kumimoji="1" lang="ja-JP" altLang="en-US" b="1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9334B8B-298C-55CF-CCF1-D0F23BAC64AC}"/>
              </a:ext>
            </a:extLst>
          </p:cNvPr>
          <p:cNvSpPr/>
          <p:nvPr/>
        </p:nvSpPr>
        <p:spPr>
          <a:xfrm>
            <a:off x="1295740" y="956602"/>
            <a:ext cx="359705" cy="68066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347222-242D-8427-B6CE-73EA88ADCB4E}"/>
              </a:ext>
            </a:extLst>
          </p:cNvPr>
          <p:cNvSpPr/>
          <p:nvPr/>
        </p:nvSpPr>
        <p:spPr>
          <a:xfrm>
            <a:off x="5636212" y="3099726"/>
            <a:ext cx="1328938" cy="68066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9AB60ED-4F44-ECE0-4F13-DED2C9375DBC}"/>
              </a:ext>
            </a:extLst>
          </p:cNvPr>
          <p:cNvSpPr/>
          <p:nvPr/>
        </p:nvSpPr>
        <p:spPr>
          <a:xfrm>
            <a:off x="7472756" y="4562970"/>
            <a:ext cx="438860" cy="74751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C0E6C18-FD1A-C0EA-5272-6BEF66F465D3}"/>
              </a:ext>
            </a:extLst>
          </p:cNvPr>
          <p:cNvSpPr/>
          <p:nvPr/>
        </p:nvSpPr>
        <p:spPr>
          <a:xfrm>
            <a:off x="6836434" y="5577130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74739E1-E3AF-DEDC-CD10-A7A6A9D6C64A}"/>
              </a:ext>
            </a:extLst>
          </p:cNvPr>
          <p:cNvSpPr/>
          <p:nvPr/>
        </p:nvSpPr>
        <p:spPr>
          <a:xfrm>
            <a:off x="7555301" y="5486401"/>
            <a:ext cx="356469" cy="52176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567FF7F-4680-8E63-8BBD-D9E13DADF6BE}"/>
              </a:ext>
            </a:extLst>
          </p:cNvPr>
          <p:cNvSpPr/>
          <p:nvPr/>
        </p:nvSpPr>
        <p:spPr>
          <a:xfrm>
            <a:off x="4185285" y="4927227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FE1DDF6-3A43-C039-21DC-7D47EF0E3CD6}"/>
              </a:ext>
            </a:extLst>
          </p:cNvPr>
          <p:cNvSpPr/>
          <p:nvPr/>
        </p:nvSpPr>
        <p:spPr>
          <a:xfrm>
            <a:off x="5403714" y="4936726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2ED9478-7E7E-B8AF-EF37-996A3BD41CEB}"/>
              </a:ext>
            </a:extLst>
          </p:cNvPr>
          <p:cNvSpPr/>
          <p:nvPr/>
        </p:nvSpPr>
        <p:spPr>
          <a:xfrm>
            <a:off x="2672153" y="3962853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201A6DD-F50B-7016-1731-CF4E0A2838CA}"/>
              </a:ext>
            </a:extLst>
          </p:cNvPr>
          <p:cNvSpPr/>
          <p:nvPr/>
        </p:nvSpPr>
        <p:spPr>
          <a:xfrm>
            <a:off x="2670480" y="5197798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81D38CB-3E89-A267-E559-CC1A63D9E0EB}"/>
              </a:ext>
            </a:extLst>
          </p:cNvPr>
          <p:cNvSpPr/>
          <p:nvPr/>
        </p:nvSpPr>
        <p:spPr>
          <a:xfrm>
            <a:off x="1942730" y="2346583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1566269-876E-E981-F6A9-C70B4A57900C}"/>
              </a:ext>
            </a:extLst>
          </p:cNvPr>
          <p:cNvSpPr/>
          <p:nvPr/>
        </p:nvSpPr>
        <p:spPr>
          <a:xfrm>
            <a:off x="1925970" y="3521852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CEC47CA-8998-79A2-05EC-A55A147357B2}"/>
              </a:ext>
            </a:extLst>
          </p:cNvPr>
          <p:cNvSpPr/>
          <p:nvPr/>
        </p:nvSpPr>
        <p:spPr>
          <a:xfrm>
            <a:off x="1891147" y="4649691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78C304F-37FE-4420-CCB3-5C2EDDA2BB6A}"/>
              </a:ext>
            </a:extLst>
          </p:cNvPr>
          <p:cNvSpPr/>
          <p:nvPr/>
        </p:nvSpPr>
        <p:spPr>
          <a:xfrm>
            <a:off x="2281999" y="1294173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C9B1C44-10E8-CFD7-2D3D-B718D9336E84}"/>
              </a:ext>
            </a:extLst>
          </p:cNvPr>
          <p:cNvSpPr/>
          <p:nvPr/>
        </p:nvSpPr>
        <p:spPr>
          <a:xfrm>
            <a:off x="4060765" y="1327873"/>
            <a:ext cx="459715" cy="44100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D5EA679-63F9-F1E3-D449-2FA776C7E231}"/>
              </a:ext>
            </a:extLst>
          </p:cNvPr>
          <p:cNvSpPr/>
          <p:nvPr/>
        </p:nvSpPr>
        <p:spPr>
          <a:xfrm>
            <a:off x="3589425" y="3180947"/>
            <a:ext cx="301595" cy="39266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3F35A38-D009-591D-7981-60D7D69B8C0C}"/>
              </a:ext>
            </a:extLst>
          </p:cNvPr>
          <p:cNvSpPr/>
          <p:nvPr/>
        </p:nvSpPr>
        <p:spPr>
          <a:xfrm>
            <a:off x="3855604" y="3174690"/>
            <a:ext cx="351377" cy="72683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AF33E03-CF79-0249-93CF-4B2B05A34A74}"/>
              </a:ext>
            </a:extLst>
          </p:cNvPr>
          <p:cNvSpPr txBox="1"/>
          <p:nvPr/>
        </p:nvSpPr>
        <p:spPr>
          <a:xfrm>
            <a:off x="486191" y="5460877"/>
            <a:ext cx="241414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デスク</a:t>
            </a:r>
            <a:r>
              <a:rPr kumimoji="1" lang="en-US" altLang="ja-JP" b="1" dirty="0"/>
              <a:t>4</a:t>
            </a:r>
            <a:r>
              <a:rPr kumimoji="1" lang="ja-JP" altLang="en-US" b="1" dirty="0"/>
              <a:t>台</a:t>
            </a:r>
            <a:endParaRPr kumimoji="1" lang="en-US" altLang="ja-JP" b="1" dirty="0"/>
          </a:p>
          <a:p>
            <a:r>
              <a:rPr kumimoji="1" lang="en-US" altLang="ja-JP" b="1" dirty="0"/>
              <a:t>7</a:t>
            </a:r>
            <a:r>
              <a:rPr kumimoji="1" lang="ja-JP" altLang="en-US" b="1" dirty="0"/>
              <a:t>台デスク下のワゴン</a:t>
            </a:r>
            <a:endParaRPr kumimoji="1" lang="en-US" altLang="ja-JP" b="1" dirty="0"/>
          </a:p>
          <a:p>
            <a:r>
              <a:rPr kumimoji="1" lang="ja-JP" altLang="en-US" b="1" dirty="0"/>
              <a:t>流用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039AA84-3AF3-F94A-A2F4-75FCF93A3FFE}"/>
              </a:ext>
            </a:extLst>
          </p:cNvPr>
          <p:cNvSpPr txBox="1"/>
          <p:nvPr/>
        </p:nvSpPr>
        <p:spPr>
          <a:xfrm>
            <a:off x="2350862" y="94734"/>
            <a:ext cx="8849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　　　</a:t>
            </a:r>
            <a:endParaRPr kumimoji="1" lang="ja-JP" altLang="en-US" b="1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4FBEA1C-31B5-196F-25EA-27EB2E2C1048}"/>
              </a:ext>
            </a:extLst>
          </p:cNvPr>
          <p:cNvSpPr/>
          <p:nvPr/>
        </p:nvSpPr>
        <p:spPr>
          <a:xfrm>
            <a:off x="219533" y="155028"/>
            <a:ext cx="872339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7908EF5-C059-63EF-1B14-14C6AB0FE4A0}"/>
              </a:ext>
            </a:extLst>
          </p:cNvPr>
          <p:cNvSpPr txBox="1"/>
          <p:nvPr/>
        </p:nvSpPr>
        <p:spPr>
          <a:xfrm>
            <a:off x="1041632" y="1337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廃棄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0D4EC78-398C-B821-5D66-1B76E9EED62B}"/>
              </a:ext>
            </a:extLst>
          </p:cNvPr>
          <p:cNvSpPr/>
          <p:nvPr/>
        </p:nvSpPr>
        <p:spPr>
          <a:xfrm>
            <a:off x="4967564" y="665198"/>
            <a:ext cx="131538" cy="176047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792D1A4-3045-C897-49CF-8793014577BA}"/>
              </a:ext>
            </a:extLst>
          </p:cNvPr>
          <p:cNvSpPr/>
          <p:nvPr/>
        </p:nvSpPr>
        <p:spPr>
          <a:xfrm>
            <a:off x="1944933" y="674257"/>
            <a:ext cx="1121408" cy="647700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D123E15-945F-0642-FFD6-90CD66BDC073}"/>
              </a:ext>
            </a:extLst>
          </p:cNvPr>
          <p:cNvSpPr txBox="1"/>
          <p:nvPr/>
        </p:nvSpPr>
        <p:spPr>
          <a:xfrm>
            <a:off x="8933286" y="4259695"/>
            <a:ext cx="272910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1600" b="1" dirty="0"/>
              <a:t>フローリングボード</a:t>
            </a:r>
            <a:endParaRPr kumimoji="1" lang="en-US" altLang="ja-JP" sz="1600" b="1" dirty="0"/>
          </a:p>
          <a:p>
            <a:r>
              <a:rPr kumimoji="1" lang="ja-JP" altLang="en-US" sz="1600" b="1" dirty="0"/>
              <a:t>（置き型）廃棄</a:t>
            </a:r>
            <a:endParaRPr kumimoji="1" lang="en-US" altLang="ja-JP" sz="1600" b="1" dirty="0"/>
          </a:p>
          <a:p>
            <a:r>
              <a:rPr lang="ja-JP" altLang="en-US" sz="1600" b="1" dirty="0"/>
              <a:t>１０㎡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3664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8DDB19C-0BBC-B905-041D-D41E9066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092" y="657730"/>
            <a:ext cx="8739816" cy="5255192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F6CC2F-DA57-C38C-9182-E6E295B9B0BE}"/>
              </a:ext>
            </a:extLst>
          </p:cNvPr>
          <p:cNvSpPr/>
          <p:nvPr/>
        </p:nvSpPr>
        <p:spPr>
          <a:xfrm>
            <a:off x="8795048" y="1312489"/>
            <a:ext cx="1328938" cy="68066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3AB0C92-8324-34A9-6107-A5BC5BB13AE3}"/>
              </a:ext>
            </a:extLst>
          </p:cNvPr>
          <p:cNvSpPr/>
          <p:nvPr/>
        </p:nvSpPr>
        <p:spPr>
          <a:xfrm>
            <a:off x="9681739" y="2490126"/>
            <a:ext cx="442247" cy="11120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070D4B0-BEA3-7066-8024-86B34F187E8E}"/>
              </a:ext>
            </a:extLst>
          </p:cNvPr>
          <p:cNvSpPr/>
          <p:nvPr/>
        </p:nvSpPr>
        <p:spPr>
          <a:xfrm>
            <a:off x="7436579" y="3758623"/>
            <a:ext cx="426548" cy="117763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C87D74-764A-BB62-D1F5-FB4EAB3A82DD}"/>
              </a:ext>
            </a:extLst>
          </p:cNvPr>
          <p:cNvSpPr/>
          <p:nvPr/>
        </p:nvSpPr>
        <p:spPr>
          <a:xfrm>
            <a:off x="7423448" y="1312488"/>
            <a:ext cx="426548" cy="117763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9DD480E-A2E0-D1AF-81F1-62256C567504}"/>
              </a:ext>
            </a:extLst>
          </p:cNvPr>
          <p:cNvSpPr/>
          <p:nvPr/>
        </p:nvSpPr>
        <p:spPr>
          <a:xfrm>
            <a:off x="5594648" y="1298920"/>
            <a:ext cx="501352" cy="49183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C7320AE-9EBF-FF4C-DB3B-F3319005B628}"/>
              </a:ext>
            </a:extLst>
          </p:cNvPr>
          <p:cNvSpPr/>
          <p:nvPr/>
        </p:nvSpPr>
        <p:spPr>
          <a:xfrm>
            <a:off x="6475192" y="2641621"/>
            <a:ext cx="903134" cy="37781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7C986F6-A0BB-A02A-BD34-0F99F3797615}"/>
              </a:ext>
            </a:extLst>
          </p:cNvPr>
          <p:cNvSpPr/>
          <p:nvPr/>
        </p:nvSpPr>
        <p:spPr>
          <a:xfrm>
            <a:off x="8326582" y="1588360"/>
            <a:ext cx="377220" cy="40479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42D0F33-3CCA-0BF5-4012-C7AD41828045}"/>
              </a:ext>
            </a:extLst>
          </p:cNvPr>
          <p:cNvSpPr/>
          <p:nvPr/>
        </p:nvSpPr>
        <p:spPr>
          <a:xfrm>
            <a:off x="8277253" y="2361203"/>
            <a:ext cx="377220" cy="40479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A53D16-8856-4855-70BF-D11B3D6AD9E0}"/>
              </a:ext>
            </a:extLst>
          </p:cNvPr>
          <p:cNvSpPr/>
          <p:nvPr/>
        </p:nvSpPr>
        <p:spPr>
          <a:xfrm>
            <a:off x="8277253" y="3950561"/>
            <a:ext cx="426548" cy="40479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6E2E098-41CF-6D46-6B5A-2E3FCDB2B433}"/>
              </a:ext>
            </a:extLst>
          </p:cNvPr>
          <p:cNvSpPr/>
          <p:nvPr/>
        </p:nvSpPr>
        <p:spPr>
          <a:xfrm>
            <a:off x="8400548" y="4864846"/>
            <a:ext cx="303253" cy="38734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347CA3-2DC4-3BDF-FF36-B0B10BD82E3A}"/>
              </a:ext>
            </a:extLst>
          </p:cNvPr>
          <p:cNvSpPr/>
          <p:nvPr/>
        </p:nvSpPr>
        <p:spPr>
          <a:xfrm>
            <a:off x="7046228" y="3554806"/>
            <a:ext cx="426548" cy="40479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6CF2A90-CDD0-8890-0E10-7EEECF83ABFA}"/>
              </a:ext>
            </a:extLst>
          </p:cNvPr>
          <p:cNvSpPr/>
          <p:nvPr/>
        </p:nvSpPr>
        <p:spPr>
          <a:xfrm>
            <a:off x="7046228" y="1152336"/>
            <a:ext cx="377220" cy="40479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850F658-F3CB-9E34-B84B-ADFA16150520}"/>
              </a:ext>
            </a:extLst>
          </p:cNvPr>
          <p:cNvSpPr/>
          <p:nvPr/>
        </p:nvSpPr>
        <p:spPr>
          <a:xfrm>
            <a:off x="7015042" y="1890942"/>
            <a:ext cx="377220" cy="40479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2054129-EA5E-CFC7-5DAA-B58B175556B7}"/>
              </a:ext>
            </a:extLst>
          </p:cNvPr>
          <p:cNvSpPr/>
          <p:nvPr/>
        </p:nvSpPr>
        <p:spPr>
          <a:xfrm>
            <a:off x="6160020" y="1117601"/>
            <a:ext cx="763776" cy="1568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BA4528D-F688-5E2F-42A4-B4B0812D2B41}"/>
              </a:ext>
            </a:extLst>
          </p:cNvPr>
          <p:cNvSpPr/>
          <p:nvPr/>
        </p:nvSpPr>
        <p:spPr>
          <a:xfrm>
            <a:off x="6160020" y="3537920"/>
            <a:ext cx="763776" cy="1568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36A1FD3-3CE5-3011-95A5-DD0064E99C0C}"/>
              </a:ext>
            </a:extLst>
          </p:cNvPr>
          <p:cNvSpPr/>
          <p:nvPr/>
        </p:nvSpPr>
        <p:spPr>
          <a:xfrm>
            <a:off x="7891914" y="1354733"/>
            <a:ext cx="426548" cy="117763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3383597-E52E-38DB-B9C0-787F81AADA27}"/>
              </a:ext>
            </a:extLst>
          </p:cNvPr>
          <p:cNvSpPr/>
          <p:nvPr/>
        </p:nvSpPr>
        <p:spPr>
          <a:xfrm>
            <a:off x="7954286" y="3772468"/>
            <a:ext cx="395362" cy="117763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441A977-0D34-4AA7-E373-1086781BD211}"/>
              </a:ext>
            </a:extLst>
          </p:cNvPr>
          <p:cNvSpPr txBox="1"/>
          <p:nvPr/>
        </p:nvSpPr>
        <p:spPr>
          <a:xfrm>
            <a:off x="152828" y="-8143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新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ビルレイアウト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2D928A-65F4-0BF9-D63D-C179ACDF6100}"/>
              </a:ext>
            </a:extLst>
          </p:cNvPr>
          <p:cNvSpPr/>
          <p:nvPr/>
        </p:nvSpPr>
        <p:spPr>
          <a:xfrm>
            <a:off x="5094995" y="1117601"/>
            <a:ext cx="517017" cy="156802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639AA5-1D73-3885-C040-230B1A3372CE}"/>
              </a:ext>
            </a:extLst>
          </p:cNvPr>
          <p:cNvSpPr/>
          <p:nvPr/>
        </p:nvSpPr>
        <p:spPr>
          <a:xfrm>
            <a:off x="6989659" y="3565146"/>
            <a:ext cx="398592" cy="149337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77C2A8B-4450-0EDC-A70B-90448229F18E}"/>
              </a:ext>
            </a:extLst>
          </p:cNvPr>
          <p:cNvSpPr/>
          <p:nvPr/>
        </p:nvSpPr>
        <p:spPr>
          <a:xfrm flipV="1">
            <a:off x="10503862" y="1263840"/>
            <a:ext cx="1130352" cy="98408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A18C75-99C0-ED8E-DD75-161242BE56AF}"/>
              </a:ext>
            </a:extLst>
          </p:cNvPr>
          <p:cNvSpPr/>
          <p:nvPr/>
        </p:nvSpPr>
        <p:spPr>
          <a:xfrm>
            <a:off x="5207822" y="1089650"/>
            <a:ext cx="378706" cy="348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516ED2E-8339-B535-BE45-FFD86BBFA5B0}"/>
              </a:ext>
            </a:extLst>
          </p:cNvPr>
          <p:cNvSpPr/>
          <p:nvPr/>
        </p:nvSpPr>
        <p:spPr>
          <a:xfrm>
            <a:off x="5164150" y="1899542"/>
            <a:ext cx="378706" cy="348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6D300E3-C01C-C89B-EC20-C1AFE106098A}"/>
              </a:ext>
            </a:extLst>
          </p:cNvPr>
          <p:cNvSpPr/>
          <p:nvPr/>
        </p:nvSpPr>
        <p:spPr>
          <a:xfrm>
            <a:off x="7046228" y="4373547"/>
            <a:ext cx="378706" cy="348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783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40C028-D7F2-A88D-C0F5-EF6B11E1AA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61" y="706685"/>
            <a:ext cx="11129093" cy="5300710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BA8835D-1854-F830-38F6-0898210A3070}"/>
              </a:ext>
            </a:extLst>
          </p:cNvPr>
          <p:cNvCxnSpPr>
            <a:cxnSpLocks/>
          </p:cNvCxnSpPr>
          <p:nvPr/>
        </p:nvCxnSpPr>
        <p:spPr>
          <a:xfrm>
            <a:off x="6934200" y="1889760"/>
            <a:ext cx="0" cy="929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D2D9FA5-CC1B-ACA3-3521-836F5FEE07B8}"/>
              </a:ext>
            </a:extLst>
          </p:cNvPr>
          <p:cNvCxnSpPr>
            <a:cxnSpLocks/>
          </p:cNvCxnSpPr>
          <p:nvPr/>
        </p:nvCxnSpPr>
        <p:spPr>
          <a:xfrm flipH="1">
            <a:off x="3422650" y="2819400"/>
            <a:ext cx="35115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9A04C51-97C6-93C0-BF4B-6C98E4ED6EDA}"/>
              </a:ext>
            </a:extLst>
          </p:cNvPr>
          <p:cNvCxnSpPr>
            <a:cxnSpLocks/>
          </p:cNvCxnSpPr>
          <p:nvPr/>
        </p:nvCxnSpPr>
        <p:spPr>
          <a:xfrm flipH="1">
            <a:off x="2839453" y="2774950"/>
            <a:ext cx="653047" cy="1724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A88902C-E929-5139-DE2B-0B6F8AF70DC3}"/>
              </a:ext>
            </a:extLst>
          </p:cNvPr>
          <p:cNvCxnSpPr>
            <a:cxnSpLocks/>
          </p:cNvCxnSpPr>
          <p:nvPr/>
        </p:nvCxnSpPr>
        <p:spPr>
          <a:xfrm flipH="1">
            <a:off x="6934200" y="1889760"/>
            <a:ext cx="1905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C8BA056-B825-8898-4C49-3E019D7DAA8F}"/>
              </a:ext>
            </a:extLst>
          </p:cNvPr>
          <p:cNvSpPr txBox="1"/>
          <p:nvPr/>
        </p:nvSpPr>
        <p:spPr>
          <a:xfrm>
            <a:off x="596860" y="1526738"/>
            <a:ext cx="202228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※</a:t>
            </a:r>
            <a:r>
              <a:rPr lang="ja-JP" altLang="en-US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貨物用はなし</a:t>
            </a:r>
            <a:endParaRPr lang="en-US" altLang="ja-JP" sz="1800" dirty="0">
              <a:effectLst/>
              <a:highlight>
                <a:srgbClr val="FFFF00"/>
              </a:highlight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EV</a:t>
            </a:r>
            <a:r>
              <a:rPr lang="ja-JP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内寸</a:t>
            </a:r>
          </a:p>
          <a:p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w1780</a:t>
            </a:r>
            <a:endParaRPr lang="ja-JP" altLang="ja-JP" sz="1800" dirty="0">
              <a:effectLst/>
              <a:highlight>
                <a:srgbClr val="FFFF00"/>
              </a:highlight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d1500</a:t>
            </a:r>
            <a:endParaRPr lang="ja-JP" altLang="ja-JP" sz="1800" dirty="0">
              <a:effectLst/>
              <a:highlight>
                <a:srgbClr val="FFFF00"/>
              </a:highlight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h2420</a:t>
            </a:r>
            <a:endParaRPr lang="ja-JP" altLang="ja-JP" sz="1800" dirty="0">
              <a:effectLst/>
              <a:highlight>
                <a:srgbClr val="FFFF00"/>
              </a:highlight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ja-JP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開口</a:t>
            </a:r>
          </a:p>
          <a:p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w1000</a:t>
            </a:r>
            <a:endParaRPr lang="ja-JP" altLang="ja-JP" sz="1800" dirty="0">
              <a:effectLst/>
              <a:highlight>
                <a:srgbClr val="FFFF00"/>
              </a:highlight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h2100</a:t>
            </a:r>
            <a:endParaRPr lang="ja-JP" altLang="ja-JP" sz="1800" dirty="0">
              <a:effectLst/>
              <a:highlight>
                <a:srgbClr val="FFFF00"/>
              </a:highlight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  <a:p>
            <a:r>
              <a:rPr lang="en-US" altLang="ja-JP" sz="1800" dirty="0">
                <a:effectLst/>
                <a:highlight>
                  <a:srgbClr val="FFFF00"/>
                </a:highlight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 </a:t>
            </a:r>
            <a:endParaRPr lang="ja-JP" altLang="ja-JP" sz="1800" dirty="0">
              <a:effectLst/>
              <a:highlight>
                <a:srgbClr val="FFFF00"/>
              </a:highlight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22" name="図 21" descr="シャワールームがある&#10;&#10;中程度の精度で自動的に生成された説明">
            <a:extLst>
              <a:ext uri="{FF2B5EF4-FFF2-40B4-BE49-F238E27FC236}">
                <a16:creationId xmlns:a16="http://schemas.microsoft.com/office/drawing/2014/main" id="{413CE5E8-E4E0-AB08-64DC-E2BDDBA44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2" b="-5889"/>
          <a:stretch/>
        </p:blipFill>
        <p:spPr>
          <a:xfrm>
            <a:off x="466046" y="3921420"/>
            <a:ext cx="1731243" cy="2085975"/>
          </a:xfrm>
          <a:prstGeom prst="rect">
            <a:avLst/>
          </a:prstGeom>
        </p:spPr>
      </p:pic>
      <p:pic>
        <p:nvPicPr>
          <p:cNvPr id="23" name="図 22" descr="屋内, リモコン, テレビ, 操作 が含まれている画像&#10;&#10;自動的に生成された説明">
            <a:extLst>
              <a:ext uri="{FF2B5EF4-FFF2-40B4-BE49-F238E27FC236}">
                <a16:creationId xmlns:a16="http://schemas.microsoft.com/office/drawing/2014/main" id="{5DAB1343-97F2-A86E-4EF3-B71F2E2B3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98" y="3921420"/>
            <a:ext cx="1484274" cy="197903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B8FCA3-98F1-8EAA-FBD8-0DF1023B6A3D}"/>
              </a:ext>
            </a:extLst>
          </p:cNvPr>
          <p:cNvSpPr txBox="1"/>
          <p:nvPr/>
        </p:nvSpPr>
        <p:spPr>
          <a:xfrm>
            <a:off x="8911287" y="315225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ighlight>
                  <a:srgbClr val="FFFF00"/>
                </a:highlight>
              </a:rPr>
              <a:t>2t</a:t>
            </a:r>
            <a:r>
              <a:rPr kumimoji="1" lang="ja-JP" altLang="en-US" dirty="0">
                <a:highlight>
                  <a:srgbClr val="FFFF00"/>
                </a:highlight>
              </a:rPr>
              <a:t>　</a:t>
            </a:r>
            <a:r>
              <a:rPr lang="en-US" altLang="ja-JP" dirty="0">
                <a:highlight>
                  <a:srgbClr val="FFFF00"/>
                </a:highlight>
              </a:rPr>
              <a:t>1</a:t>
            </a:r>
            <a:r>
              <a:rPr kumimoji="1" lang="ja-JP" altLang="en-US" dirty="0">
                <a:highlight>
                  <a:srgbClr val="FFFF00"/>
                </a:highlight>
              </a:rPr>
              <a:t>台停車</a:t>
            </a:r>
            <a:r>
              <a:rPr kumimoji="1" lang="en-US" altLang="ja-JP" dirty="0">
                <a:highlight>
                  <a:srgbClr val="FFFF00"/>
                </a:highlight>
              </a:rPr>
              <a:t>OK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4CD10A8-8F4B-4C6D-59E3-C1A218C81137}"/>
              </a:ext>
            </a:extLst>
          </p:cNvPr>
          <p:cNvCxnSpPr>
            <a:cxnSpLocks/>
          </p:cNvCxnSpPr>
          <p:nvPr/>
        </p:nvCxnSpPr>
        <p:spPr>
          <a:xfrm>
            <a:off x="8839200" y="1860643"/>
            <a:ext cx="0" cy="1317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7630C93-375C-D9E4-7BBF-67029D859919}"/>
              </a:ext>
            </a:extLst>
          </p:cNvPr>
          <p:cNvSpPr txBox="1"/>
          <p:nvPr/>
        </p:nvSpPr>
        <p:spPr>
          <a:xfrm>
            <a:off x="466046" y="747380"/>
            <a:ext cx="2127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1</a:t>
            </a:r>
            <a:r>
              <a:rPr kumimoji="1" lang="ja-JP" altLang="en-US" sz="2000" b="1" dirty="0"/>
              <a:t>階エントランス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D26C2C-C453-6EB9-E44E-C61D17B1B487}"/>
              </a:ext>
            </a:extLst>
          </p:cNvPr>
          <p:cNvSpPr txBox="1"/>
          <p:nvPr/>
        </p:nvSpPr>
        <p:spPr>
          <a:xfrm>
            <a:off x="2377713" y="180179"/>
            <a:ext cx="756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altLang="ja-JP" sz="18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 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宮城県仙台市青葉区中央３丁目２−２４</a:t>
            </a:r>
            <a:r>
              <a:rPr lang="ja-JP" altLang="en-US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　野村不動産</a:t>
            </a:r>
            <a:r>
              <a:rPr lang="ja-JP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  <a:t>仙台青葉通りビル</a:t>
            </a:r>
            <a:br>
              <a:rPr lang="en-US" altLang="ja-JP" sz="18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ＭＳ Ｐゴシック" panose="020B0600070205080204" pitchFamily="50" charset="-128"/>
              </a:rPr>
            </a:br>
            <a:endParaRPr lang="ja-JP" altLang="ja-JP" sz="18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4A8605-72CA-6E7B-51F3-867A93B2F688}"/>
              </a:ext>
            </a:extLst>
          </p:cNvPr>
          <p:cNvSpPr txBox="1"/>
          <p:nvPr/>
        </p:nvSpPr>
        <p:spPr>
          <a:xfrm>
            <a:off x="69783" y="-615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新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ビル</a:t>
            </a:r>
          </a:p>
        </p:txBody>
      </p:sp>
    </p:spTree>
    <p:extLst>
      <p:ext uri="{BB962C8B-B14F-4D97-AF65-F5344CB8AC3E}">
        <p14:creationId xmlns:p14="http://schemas.microsoft.com/office/powerpoint/2010/main" val="428751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駅のホームに立つ男性&#10;&#10;中程度の精度で自動的に生成された説明">
            <a:extLst>
              <a:ext uri="{FF2B5EF4-FFF2-40B4-BE49-F238E27FC236}">
                <a16:creationId xmlns:a16="http://schemas.microsoft.com/office/drawing/2014/main" id="{CA4F51DF-30FC-C4C1-1040-D99EDCBF7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414" y="470746"/>
            <a:ext cx="2581894" cy="3442525"/>
          </a:xfrm>
          <a:prstGeom prst="rect">
            <a:avLst/>
          </a:prstGeom>
        </p:spPr>
      </p:pic>
      <p:pic>
        <p:nvPicPr>
          <p:cNvPr id="14" name="図 13" descr="歩道の隣に駐車した車&#10;&#10;自動的に生成された説明">
            <a:extLst>
              <a:ext uri="{FF2B5EF4-FFF2-40B4-BE49-F238E27FC236}">
                <a16:creationId xmlns:a16="http://schemas.microsoft.com/office/drawing/2014/main" id="{36D97F28-26C0-4CB7-020F-AFD7BC823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82" y="470745"/>
            <a:ext cx="3101341" cy="4135121"/>
          </a:xfrm>
          <a:prstGeom prst="rect">
            <a:avLst/>
          </a:prstGeom>
        </p:spPr>
      </p:pic>
      <p:pic>
        <p:nvPicPr>
          <p:cNvPr id="16" name="図 15" descr="タイル床と白い壁&#10;&#10;自動的に生成された説明">
            <a:extLst>
              <a:ext uri="{FF2B5EF4-FFF2-40B4-BE49-F238E27FC236}">
                <a16:creationId xmlns:a16="http://schemas.microsoft.com/office/drawing/2014/main" id="{DE1966DD-CD44-0EDC-3D34-B504E5796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96" y="470746"/>
            <a:ext cx="3311598" cy="4415464"/>
          </a:xfrm>
          <a:prstGeom prst="rect">
            <a:avLst/>
          </a:prstGeom>
        </p:spPr>
      </p:pic>
      <p:pic>
        <p:nvPicPr>
          <p:cNvPr id="18" name="図 17" descr="屋内, 戸棚, キッチン, 鋼 が含まれている画像&#10;&#10;自動的に生成された説明">
            <a:extLst>
              <a:ext uri="{FF2B5EF4-FFF2-40B4-BE49-F238E27FC236}">
                <a16:creationId xmlns:a16="http://schemas.microsoft.com/office/drawing/2014/main" id="{48F99A11-22C7-ABC7-59C0-8EF239FC6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2" y="470746"/>
            <a:ext cx="2581894" cy="34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1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E62E6760-CE8C-3F9A-1667-A427FCECB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73882" y="2000056"/>
            <a:ext cx="5534865" cy="3745817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9EF6296-57A0-E1AD-A18A-E58DD044B5CC}"/>
              </a:ext>
            </a:extLst>
          </p:cNvPr>
          <p:cNvCxnSpPr>
            <a:cxnSpLocks/>
          </p:cNvCxnSpPr>
          <p:nvPr/>
        </p:nvCxnSpPr>
        <p:spPr>
          <a:xfrm flipV="1">
            <a:off x="880229" y="4579085"/>
            <a:ext cx="645693" cy="518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A7F3AF5-5C3A-7B38-32DA-0BB8AA570C13}"/>
              </a:ext>
            </a:extLst>
          </p:cNvPr>
          <p:cNvCxnSpPr>
            <a:cxnSpLocks/>
          </p:cNvCxnSpPr>
          <p:nvPr/>
        </p:nvCxnSpPr>
        <p:spPr>
          <a:xfrm>
            <a:off x="1533125" y="4579085"/>
            <a:ext cx="123568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81B9F76-B72E-B156-8712-998A6FF2E61D}"/>
              </a:ext>
            </a:extLst>
          </p:cNvPr>
          <p:cNvCxnSpPr>
            <a:cxnSpLocks/>
          </p:cNvCxnSpPr>
          <p:nvPr/>
        </p:nvCxnSpPr>
        <p:spPr>
          <a:xfrm flipV="1">
            <a:off x="2719384" y="4085266"/>
            <a:ext cx="98858" cy="4938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屋内, 天井, 大きい, キッチン が含まれている画像&#10;&#10;自動的に生成された説明">
            <a:extLst>
              <a:ext uri="{FF2B5EF4-FFF2-40B4-BE49-F238E27FC236}">
                <a16:creationId xmlns:a16="http://schemas.microsoft.com/office/drawing/2014/main" id="{47B2D1B1-24B5-91A7-CDE1-A016B84A6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507" y="1036638"/>
            <a:ext cx="4826705" cy="362002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8FD219D-E90D-6E17-5A00-6C720D753B57}"/>
              </a:ext>
            </a:extLst>
          </p:cNvPr>
          <p:cNvSpPr txBox="1"/>
          <p:nvPr/>
        </p:nvSpPr>
        <p:spPr>
          <a:xfrm flipH="1">
            <a:off x="3414339" y="3688299"/>
            <a:ext cx="304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通路幅</a:t>
            </a:r>
            <a:r>
              <a:rPr kumimoji="1" lang="en-US" altLang="ja-JP" dirty="0">
                <a:highlight>
                  <a:srgbClr val="FFFF00"/>
                </a:highlight>
              </a:rPr>
              <a:t>100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AC9794-3431-138D-C867-460EE5494326}"/>
              </a:ext>
            </a:extLst>
          </p:cNvPr>
          <p:cNvSpPr txBox="1"/>
          <p:nvPr/>
        </p:nvSpPr>
        <p:spPr>
          <a:xfrm>
            <a:off x="466046" y="74738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３</a:t>
            </a:r>
            <a:r>
              <a:rPr kumimoji="1" lang="ja-JP" altLang="en-US" sz="2000" b="1" dirty="0"/>
              <a:t>階対象階</a:t>
            </a:r>
          </a:p>
        </p:txBody>
      </p:sp>
    </p:spTree>
    <p:extLst>
      <p:ext uri="{BB962C8B-B14F-4D97-AF65-F5344CB8AC3E}">
        <p14:creationId xmlns:p14="http://schemas.microsoft.com/office/powerpoint/2010/main" val="107513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184</Words>
  <Application>Microsoft Office PowerPoint</Application>
  <PresentationFormat>ワイド画面</PresentationFormat>
  <Paragraphs>64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石鍋 有代</dc:creator>
  <cp:lastModifiedBy>石鍋 有代</cp:lastModifiedBy>
  <cp:revision>10</cp:revision>
  <cp:lastPrinted>2025-01-10T12:45:07Z</cp:lastPrinted>
  <dcterms:created xsi:type="dcterms:W3CDTF">2024-12-03T08:04:32Z</dcterms:created>
  <dcterms:modified xsi:type="dcterms:W3CDTF">2025-01-10T12:46:27Z</dcterms:modified>
</cp:coreProperties>
</file>